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6" r:id="rId4"/>
    <p:sldId id="277" r:id="rId5"/>
    <p:sldId id="257" r:id="rId6"/>
    <p:sldId id="279" r:id="rId7"/>
    <p:sldId id="280" r:id="rId8"/>
    <p:sldId id="281" r:id="rId9"/>
    <p:sldId id="282" r:id="rId10"/>
    <p:sldId id="298" r:id="rId11"/>
    <p:sldId id="295" r:id="rId12"/>
    <p:sldId id="296" r:id="rId13"/>
    <p:sldId id="297" r:id="rId14"/>
    <p:sldId id="259" r:id="rId15"/>
    <p:sldId id="260" r:id="rId16"/>
    <p:sldId id="261" r:id="rId17"/>
    <p:sldId id="284" r:id="rId18"/>
    <p:sldId id="285" r:id="rId19"/>
    <p:sldId id="294" r:id="rId20"/>
    <p:sldId id="269" r:id="rId21"/>
    <p:sldId id="286" r:id="rId22"/>
    <p:sldId id="287" r:id="rId23"/>
    <p:sldId id="288" r:id="rId24"/>
    <p:sldId id="289" r:id="rId25"/>
    <p:sldId id="290" r:id="rId26"/>
    <p:sldId id="291" r:id="rId27"/>
    <p:sldId id="292" r:id="rId28"/>
    <p:sldId id="293" r:id="rId2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966FF"/>
    <a:srgbClr val="99CCFF"/>
    <a:srgbClr val="0099FF"/>
    <a:srgbClr val="0066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204"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9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03BBEE-8079-4677-923A-0A8BFEA5B571}" type="slidenum">
              <a:rPr lang="en-US"/>
              <a:pPr/>
              <a:t>‹#›</a:t>
            </a:fld>
            <a:endParaRPr lang="en-US"/>
          </a:p>
        </p:txBody>
      </p:sp>
    </p:spTree>
    <p:extLst>
      <p:ext uri="{BB962C8B-B14F-4D97-AF65-F5344CB8AC3E}">
        <p14:creationId xmlns:p14="http://schemas.microsoft.com/office/powerpoint/2010/main" val="100641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D1EE10-E40B-4510-9472-4ED918800369}" type="slidenum">
              <a:rPr lang="en-US"/>
              <a:pPr/>
              <a:t>‹#›</a:t>
            </a:fld>
            <a:endParaRPr lang="en-US"/>
          </a:p>
        </p:txBody>
      </p:sp>
    </p:spTree>
    <p:extLst>
      <p:ext uri="{BB962C8B-B14F-4D97-AF65-F5344CB8AC3E}">
        <p14:creationId xmlns:p14="http://schemas.microsoft.com/office/powerpoint/2010/main" val="1796764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A840D0-EABA-482B-BA87-1621B28E944F}" type="slidenum">
              <a:rPr lang="en-US"/>
              <a:pPr/>
              <a:t>‹#›</a:t>
            </a:fld>
            <a:endParaRPr lang="en-US"/>
          </a:p>
        </p:txBody>
      </p:sp>
    </p:spTree>
    <p:extLst>
      <p:ext uri="{BB962C8B-B14F-4D97-AF65-F5344CB8AC3E}">
        <p14:creationId xmlns:p14="http://schemas.microsoft.com/office/powerpoint/2010/main" val="4027031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FC26E8-C56E-4018-ABA9-1928C23874CC}" type="slidenum">
              <a:rPr lang="en-US"/>
              <a:pPr/>
              <a:t>‹#›</a:t>
            </a:fld>
            <a:endParaRPr lang="en-US"/>
          </a:p>
        </p:txBody>
      </p:sp>
    </p:spTree>
    <p:extLst>
      <p:ext uri="{BB962C8B-B14F-4D97-AF65-F5344CB8AC3E}">
        <p14:creationId xmlns:p14="http://schemas.microsoft.com/office/powerpoint/2010/main" val="3420763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426B73E-547A-48BE-ADC0-124092FF2223}" type="slidenum">
              <a:rPr lang="en-US"/>
              <a:pPr/>
              <a:t>‹#›</a:t>
            </a:fld>
            <a:endParaRPr lang="en-US"/>
          </a:p>
        </p:txBody>
      </p:sp>
    </p:spTree>
    <p:extLst>
      <p:ext uri="{BB962C8B-B14F-4D97-AF65-F5344CB8AC3E}">
        <p14:creationId xmlns:p14="http://schemas.microsoft.com/office/powerpoint/2010/main" val="32663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F9BB81-DF20-4334-812D-B9E43135CCF9}" type="slidenum">
              <a:rPr lang="en-US"/>
              <a:pPr/>
              <a:t>‹#›</a:t>
            </a:fld>
            <a:endParaRPr lang="en-US"/>
          </a:p>
        </p:txBody>
      </p:sp>
    </p:spTree>
    <p:extLst>
      <p:ext uri="{BB962C8B-B14F-4D97-AF65-F5344CB8AC3E}">
        <p14:creationId xmlns:p14="http://schemas.microsoft.com/office/powerpoint/2010/main" val="2697943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D283EFE-5717-4A64-8B79-621A27AD97B9}" type="slidenum">
              <a:rPr lang="en-US"/>
              <a:pPr/>
              <a:t>‹#›</a:t>
            </a:fld>
            <a:endParaRPr lang="en-US"/>
          </a:p>
        </p:txBody>
      </p:sp>
    </p:spTree>
    <p:extLst>
      <p:ext uri="{BB962C8B-B14F-4D97-AF65-F5344CB8AC3E}">
        <p14:creationId xmlns:p14="http://schemas.microsoft.com/office/powerpoint/2010/main" val="1753766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EE9D80E-AEE5-4842-A099-C90FB2E6BB86}" type="slidenum">
              <a:rPr lang="en-US"/>
              <a:pPr/>
              <a:t>‹#›</a:t>
            </a:fld>
            <a:endParaRPr lang="en-US"/>
          </a:p>
        </p:txBody>
      </p:sp>
    </p:spTree>
    <p:extLst>
      <p:ext uri="{BB962C8B-B14F-4D97-AF65-F5344CB8AC3E}">
        <p14:creationId xmlns:p14="http://schemas.microsoft.com/office/powerpoint/2010/main" val="1347417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75B5FFE-88E4-46F6-977F-6D828A26D059}" type="slidenum">
              <a:rPr lang="en-US"/>
              <a:pPr/>
              <a:t>‹#›</a:t>
            </a:fld>
            <a:endParaRPr lang="en-US"/>
          </a:p>
        </p:txBody>
      </p:sp>
    </p:spTree>
    <p:extLst>
      <p:ext uri="{BB962C8B-B14F-4D97-AF65-F5344CB8AC3E}">
        <p14:creationId xmlns:p14="http://schemas.microsoft.com/office/powerpoint/2010/main" val="239744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849E58-B1C2-4716-B620-0DE7A42DCCAB}" type="slidenum">
              <a:rPr lang="en-US"/>
              <a:pPr/>
              <a:t>‹#›</a:t>
            </a:fld>
            <a:endParaRPr lang="en-US"/>
          </a:p>
        </p:txBody>
      </p:sp>
    </p:spTree>
    <p:extLst>
      <p:ext uri="{BB962C8B-B14F-4D97-AF65-F5344CB8AC3E}">
        <p14:creationId xmlns:p14="http://schemas.microsoft.com/office/powerpoint/2010/main" val="2023436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8FA6F2A-47FF-44D7-A7D0-01911462BEE0}" type="slidenum">
              <a:rPr lang="en-US"/>
              <a:pPr/>
              <a:t>‹#›</a:t>
            </a:fld>
            <a:endParaRPr lang="en-US"/>
          </a:p>
        </p:txBody>
      </p:sp>
    </p:spTree>
    <p:extLst>
      <p:ext uri="{BB962C8B-B14F-4D97-AF65-F5344CB8AC3E}">
        <p14:creationId xmlns:p14="http://schemas.microsoft.com/office/powerpoint/2010/main" val="3010600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0857346-7E0D-4BF5-A06F-2F7059E239E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sz="5400"/>
              <a:t>Thermodynamics</a:t>
            </a:r>
          </a:p>
        </p:txBody>
      </p:sp>
      <p:sp>
        <p:nvSpPr>
          <p:cNvPr id="4100" name="Text Box 4"/>
          <p:cNvSpPr txBox="1">
            <a:spLocks noChangeArrowheads="1"/>
          </p:cNvSpPr>
          <p:nvPr/>
        </p:nvSpPr>
        <p:spPr bwMode="auto">
          <a:xfrm>
            <a:off x="2895600" y="35814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heat</a:t>
            </a:r>
          </a:p>
        </p:txBody>
      </p:sp>
      <p:sp>
        <p:nvSpPr>
          <p:cNvPr id="4101" name="Text Box 5"/>
          <p:cNvSpPr txBox="1">
            <a:spLocks noChangeArrowheads="1"/>
          </p:cNvSpPr>
          <p:nvPr/>
        </p:nvSpPr>
        <p:spPr bwMode="auto">
          <a:xfrm>
            <a:off x="5105400" y="3581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movement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272" y="304800"/>
            <a:ext cx="7772400" cy="1143000"/>
          </a:xfrm>
        </p:spPr>
        <p:txBody>
          <a:bodyPr/>
          <a:lstStyle/>
          <a:p>
            <a:r>
              <a:rPr lang="en-US" dirty="0" smtClean="0"/>
              <a:t>James Joule’s experiment</a:t>
            </a:r>
            <a:endParaRPr lang="en-US" dirty="0"/>
          </a:p>
        </p:txBody>
      </p:sp>
      <p:pic>
        <p:nvPicPr>
          <p:cNvPr id="4" name="Picture 6" descr="joule apparatus"/>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28889"/>
          <a:stretch/>
        </p:blipFill>
        <p:spPr>
          <a:xfrm>
            <a:off x="1493347" y="1514931"/>
            <a:ext cx="6061974" cy="520914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26651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Pressure</a:t>
            </a:r>
          </a:p>
        </p:txBody>
      </p:sp>
      <p:sp>
        <p:nvSpPr>
          <p:cNvPr id="51203" name="Rectangle 3"/>
          <p:cNvSpPr>
            <a:spLocks noGrp="1" noChangeArrowheads="1"/>
          </p:cNvSpPr>
          <p:nvPr>
            <p:ph type="body" idx="1"/>
          </p:nvPr>
        </p:nvSpPr>
        <p:spPr/>
        <p:txBody>
          <a:bodyPr/>
          <a:lstStyle/>
          <a:p>
            <a:r>
              <a:rPr lang="en-US"/>
              <a:t>Pressure is defined as Force over Area</a:t>
            </a:r>
          </a:p>
          <a:p>
            <a:r>
              <a:rPr lang="en-US"/>
              <a:t>P = F/A</a:t>
            </a:r>
          </a:p>
          <a:p>
            <a:r>
              <a:rPr lang="en-US"/>
              <a:t>A gas exerts pressure on its container due to the collisions the atoms make with the walls</a:t>
            </a:r>
          </a:p>
          <a:p>
            <a:r>
              <a:rPr lang="en-US"/>
              <a:t>The more collisions and the faster the atoms move, the higher the pressure.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Pressure</a:t>
            </a:r>
          </a:p>
        </p:txBody>
      </p:sp>
      <p:sp>
        <p:nvSpPr>
          <p:cNvPr id="52227" name="Rectangle 3"/>
          <p:cNvSpPr>
            <a:spLocks noGrp="1" noChangeArrowheads="1"/>
          </p:cNvSpPr>
          <p:nvPr>
            <p:ph type="body" idx="1"/>
          </p:nvPr>
        </p:nvSpPr>
        <p:spPr/>
        <p:txBody>
          <a:bodyPr/>
          <a:lstStyle/>
          <a:p>
            <a:r>
              <a:rPr lang="en-US"/>
              <a:t>As heat is added to a gas sample, the atoms move faster and therefore collide with the walls of the container more often.</a:t>
            </a:r>
          </a:p>
          <a:p>
            <a:r>
              <a:rPr lang="en-US"/>
              <a:t>This results in an increase in pressure.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Pressure</a:t>
            </a:r>
          </a:p>
        </p:txBody>
      </p:sp>
      <p:sp>
        <p:nvSpPr>
          <p:cNvPr id="53251" name="Rectangle 3"/>
          <p:cNvSpPr>
            <a:spLocks noGrp="1" noChangeArrowheads="1"/>
          </p:cNvSpPr>
          <p:nvPr>
            <p:ph type="body" idx="1"/>
          </p:nvPr>
        </p:nvSpPr>
        <p:spPr/>
        <p:txBody>
          <a:bodyPr/>
          <a:lstStyle/>
          <a:p>
            <a:r>
              <a:rPr lang="en-US"/>
              <a:t>What other ways can the pressure of a gas be changed?</a:t>
            </a:r>
          </a:p>
          <a:p>
            <a:r>
              <a:rPr lang="en-US"/>
              <a:t>Adding more gas (like inflating your tires)</a:t>
            </a:r>
          </a:p>
          <a:p>
            <a:r>
              <a:rPr lang="en-US"/>
              <a:t>Reducing the volume of the container (like squeezing a balloon)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Temperature</a:t>
            </a:r>
          </a:p>
        </p:txBody>
      </p:sp>
      <p:sp>
        <p:nvSpPr>
          <p:cNvPr id="8195" name="Rectangle 3"/>
          <p:cNvSpPr>
            <a:spLocks noGrp="1" noChangeArrowheads="1"/>
          </p:cNvSpPr>
          <p:nvPr>
            <p:ph type="body" idx="1"/>
          </p:nvPr>
        </p:nvSpPr>
        <p:spPr/>
        <p:txBody>
          <a:bodyPr/>
          <a:lstStyle/>
          <a:p>
            <a:r>
              <a:rPr lang="en-US"/>
              <a:t>Temperature is a measure of the </a:t>
            </a:r>
            <a:r>
              <a:rPr lang="en-US" i="1"/>
              <a:t>average</a:t>
            </a:r>
            <a:r>
              <a:rPr lang="en-US"/>
              <a:t> energy of the particles in a substance.  </a:t>
            </a:r>
          </a:p>
          <a:p>
            <a:r>
              <a:rPr lang="en-US"/>
              <a:t>The faster the particles move, the greater their kinetic energy, and the greater the temperature.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76275" y="0"/>
            <a:ext cx="7772400" cy="1143000"/>
          </a:xfrm>
        </p:spPr>
        <p:txBody>
          <a:bodyPr/>
          <a:lstStyle/>
          <a:p>
            <a:r>
              <a:rPr lang="en-US"/>
              <a:t>Temperature Scales</a:t>
            </a:r>
          </a:p>
        </p:txBody>
      </p:sp>
      <p:sp>
        <p:nvSpPr>
          <p:cNvPr id="9219" name="Rectangle 3"/>
          <p:cNvSpPr>
            <a:spLocks noGrp="1" noChangeArrowheads="1"/>
          </p:cNvSpPr>
          <p:nvPr>
            <p:ph type="body" idx="1"/>
          </p:nvPr>
        </p:nvSpPr>
        <p:spPr>
          <a:xfrm>
            <a:off x="327025" y="1143000"/>
            <a:ext cx="8623300" cy="5457825"/>
          </a:xfrm>
        </p:spPr>
        <p:txBody>
          <a:bodyPr/>
          <a:lstStyle/>
          <a:p>
            <a:r>
              <a:rPr lang="en-US" sz="3600"/>
              <a:t>Fahrenheit – freezing point of water = 32</a:t>
            </a:r>
            <a:r>
              <a:rPr lang="en-US" sz="3600">
                <a:cs typeface="Times New Roman" pitchFamily="18" charset="0"/>
              </a:rPr>
              <a:t>° and boiling point = 212°</a:t>
            </a:r>
            <a:endParaRPr lang="en-US" sz="3600"/>
          </a:p>
          <a:p>
            <a:r>
              <a:rPr lang="en-US" sz="3600"/>
              <a:t>Celsius – freezing point of water = 0</a:t>
            </a:r>
            <a:r>
              <a:rPr lang="en-US" sz="3600">
                <a:cs typeface="Times New Roman" pitchFamily="18" charset="0"/>
              </a:rPr>
              <a:t>° and the boiling point = 100°.</a:t>
            </a:r>
          </a:p>
          <a:p>
            <a:r>
              <a:rPr lang="en-US" sz="3600">
                <a:cs typeface="Times New Roman" pitchFamily="18" charset="0"/>
              </a:rPr>
              <a:t>Kelvin – based on “absolute” temperatures with the same scale as the Celsius scale; must be used in gas laws</a:t>
            </a:r>
          </a:p>
          <a:p>
            <a:r>
              <a:rPr lang="en-US" sz="3600">
                <a:cs typeface="Times New Roman" pitchFamily="18" charset="0"/>
              </a:rPr>
              <a:t>We use the Celsius scale most of the time in Physics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685800" y="381000"/>
            <a:ext cx="7772400" cy="5715000"/>
          </a:xfrm>
        </p:spPr>
        <p:txBody>
          <a:bodyPr/>
          <a:lstStyle/>
          <a:p>
            <a:r>
              <a:rPr lang="en-US" sz="3400"/>
              <a:t>The Kelvin scale was designed to be an absolute scale.  The lowest temperature possible is called </a:t>
            </a:r>
            <a:r>
              <a:rPr lang="en-US" sz="3400" b="1"/>
              <a:t>absolute zero.</a:t>
            </a:r>
          </a:p>
          <a:p>
            <a:r>
              <a:rPr lang="en-US" sz="3400"/>
              <a:t>0 K = -273.15 </a:t>
            </a:r>
            <a:r>
              <a:rPr lang="en-US" sz="3400">
                <a:cs typeface="Times New Roman" pitchFamily="18" charset="0"/>
              </a:rPr>
              <a:t>°C = -460 °F</a:t>
            </a:r>
          </a:p>
          <a:p>
            <a:r>
              <a:rPr lang="en-US" sz="3400"/>
              <a:t> </a:t>
            </a:r>
            <a:r>
              <a:rPr lang="en-US" sz="3400" b="1"/>
              <a:t>Absolute zero</a:t>
            </a:r>
            <a:r>
              <a:rPr lang="en-US" sz="3400"/>
              <a:t> is the theoretical temperature at which all kinetic motion is stopped and there are no intra-molecular interactions.  Anything at absolute zero has zero volume (which isn’t possible)</a:t>
            </a:r>
          </a:p>
          <a:p>
            <a:r>
              <a:rPr lang="en-US" sz="3400"/>
              <a:t>Scientists have reached temperatures as low as 2.0 X 10</a:t>
            </a:r>
            <a:r>
              <a:rPr lang="en-US" sz="3400" baseline="30000"/>
              <a:t>-9</a:t>
            </a:r>
            <a:r>
              <a:rPr lang="en-US" sz="3400"/>
              <a:t> K.</a:t>
            </a:r>
            <a:endParaRPr lang="en-US" sz="3400" b="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31982" y="138546"/>
            <a:ext cx="7772400" cy="1143000"/>
          </a:xfrm>
        </p:spPr>
        <p:txBody>
          <a:bodyPr/>
          <a:lstStyle/>
          <a:p>
            <a:r>
              <a:rPr lang="en-US" dirty="0"/>
              <a:t>Temperature vs. </a:t>
            </a:r>
            <a:r>
              <a:rPr lang="en-US" dirty="0" smtClean="0"/>
              <a:t>Thermal Energy</a:t>
            </a:r>
            <a:endParaRPr lang="en-US" dirty="0"/>
          </a:p>
        </p:txBody>
      </p:sp>
      <p:sp>
        <p:nvSpPr>
          <p:cNvPr id="38915" name="Rectangle 3"/>
          <p:cNvSpPr>
            <a:spLocks noGrp="1" noChangeArrowheads="1"/>
          </p:cNvSpPr>
          <p:nvPr>
            <p:ph type="body" idx="1"/>
          </p:nvPr>
        </p:nvSpPr>
        <p:spPr>
          <a:xfrm>
            <a:off x="722745" y="1447800"/>
            <a:ext cx="7772400" cy="4114800"/>
          </a:xfrm>
        </p:spPr>
        <p:txBody>
          <a:bodyPr/>
          <a:lstStyle/>
          <a:p>
            <a:r>
              <a:rPr lang="en-US" dirty="0"/>
              <a:t>Just because two objects have the same temperature does not mean they both contain the same amount of </a:t>
            </a:r>
            <a:r>
              <a:rPr lang="en-US" dirty="0" smtClean="0"/>
              <a:t>thermal energy</a:t>
            </a:r>
            <a:endParaRPr lang="en-US" dirty="0"/>
          </a:p>
        </p:txBody>
      </p:sp>
      <p:grpSp>
        <p:nvGrpSpPr>
          <p:cNvPr id="2" name="Group 1"/>
          <p:cNvGrpSpPr/>
          <p:nvPr/>
        </p:nvGrpSpPr>
        <p:grpSpPr>
          <a:xfrm>
            <a:off x="628075" y="3200400"/>
            <a:ext cx="3851562" cy="1909465"/>
            <a:chOff x="628075" y="4114800"/>
            <a:chExt cx="3851562" cy="1909465"/>
          </a:xfrm>
        </p:grpSpPr>
        <p:sp>
          <p:nvSpPr>
            <p:cNvPr id="38916" name="Rectangle 4"/>
            <p:cNvSpPr>
              <a:spLocks noChangeArrowheads="1"/>
            </p:cNvSpPr>
            <p:nvPr/>
          </p:nvSpPr>
          <p:spPr bwMode="auto">
            <a:xfrm>
              <a:off x="1447800" y="4114800"/>
              <a:ext cx="2209800" cy="1371600"/>
            </a:xfrm>
            <a:prstGeom prst="rect">
              <a:avLst/>
            </a:prstGeom>
            <a:solidFill>
              <a:srgbClr val="3333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17" name="Text Box 5"/>
            <p:cNvSpPr txBox="1">
              <a:spLocks noChangeArrowheads="1"/>
            </p:cNvSpPr>
            <p:nvPr/>
          </p:nvSpPr>
          <p:spPr bwMode="auto">
            <a:xfrm>
              <a:off x="1981200" y="44958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t>Lead</a:t>
              </a:r>
            </a:p>
          </p:txBody>
        </p:sp>
        <p:sp>
          <p:nvSpPr>
            <p:cNvPr id="38920" name="Text Box 8"/>
            <p:cNvSpPr txBox="1">
              <a:spLocks noChangeArrowheads="1"/>
            </p:cNvSpPr>
            <p:nvPr/>
          </p:nvSpPr>
          <p:spPr bwMode="auto">
            <a:xfrm>
              <a:off x="1828800" y="51054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t>T = 75 </a:t>
              </a:r>
              <a:r>
                <a:rPr lang="en-US">
                  <a:cs typeface="Times New Roman" pitchFamily="18" charset="0"/>
                </a:rPr>
                <a:t>°C</a:t>
              </a:r>
            </a:p>
          </p:txBody>
        </p:sp>
        <p:sp>
          <p:nvSpPr>
            <p:cNvPr id="38922" name="Text Box 10"/>
            <p:cNvSpPr txBox="1">
              <a:spLocks noChangeArrowheads="1"/>
            </p:cNvSpPr>
            <p:nvPr/>
          </p:nvSpPr>
          <p:spPr bwMode="auto">
            <a:xfrm>
              <a:off x="628075" y="5562600"/>
              <a:ext cx="38515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dirty="0"/>
                <a:t>3000 J of </a:t>
              </a:r>
              <a:r>
                <a:rPr lang="en-US" dirty="0" smtClean="0"/>
                <a:t>thermal energy</a:t>
              </a:r>
              <a:endParaRPr lang="en-US" dirty="0"/>
            </a:p>
          </p:txBody>
        </p:sp>
      </p:grpSp>
      <p:grpSp>
        <p:nvGrpSpPr>
          <p:cNvPr id="4" name="Group 3"/>
          <p:cNvGrpSpPr/>
          <p:nvPr/>
        </p:nvGrpSpPr>
        <p:grpSpPr>
          <a:xfrm>
            <a:off x="4821382" y="3200400"/>
            <a:ext cx="3371273" cy="1909465"/>
            <a:chOff x="4821382" y="3200400"/>
            <a:chExt cx="3371273" cy="1909465"/>
          </a:xfrm>
        </p:grpSpPr>
        <p:sp>
          <p:nvSpPr>
            <p:cNvPr id="38918" name="Rectangle 6"/>
            <p:cNvSpPr>
              <a:spLocks noChangeArrowheads="1"/>
            </p:cNvSpPr>
            <p:nvPr/>
          </p:nvSpPr>
          <p:spPr bwMode="auto">
            <a:xfrm>
              <a:off x="5290127" y="3200400"/>
              <a:ext cx="2209800" cy="1371600"/>
            </a:xfrm>
            <a:prstGeom prst="rect">
              <a:avLst/>
            </a:prstGeom>
            <a:solidFill>
              <a:schemeClr val="accent6">
                <a:lumMod val="75000"/>
              </a:schemeClr>
            </a:solidFill>
            <a:ln w="9525">
              <a:solidFill>
                <a:schemeClr val="tx1"/>
              </a:solidFill>
              <a:miter lim="800000"/>
              <a:headEnd/>
              <a:tailEnd/>
            </a:ln>
            <a:effectLst/>
            <a:extLst/>
          </p:spPr>
          <p:txBody>
            <a:bodyPr wrap="none" anchor="ctr"/>
            <a:lstStyle/>
            <a:p>
              <a:endParaRPr lang="en-US"/>
            </a:p>
          </p:txBody>
        </p:sp>
        <p:sp>
          <p:nvSpPr>
            <p:cNvPr id="38919" name="Text Box 7"/>
            <p:cNvSpPr txBox="1">
              <a:spLocks noChangeArrowheads="1"/>
            </p:cNvSpPr>
            <p:nvPr/>
          </p:nvSpPr>
          <p:spPr bwMode="auto">
            <a:xfrm>
              <a:off x="5671127" y="3581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t>Tree sap</a:t>
              </a:r>
            </a:p>
          </p:txBody>
        </p:sp>
        <p:sp>
          <p:nvSpPr>
            <p:cNvPr id="38921" name="Text Box 9"/>
            <p:cNvSpPr txBox="1">
              <a:spLocks noChangeArrowheads="1"/>
            </p:cNvSpPr>
            <p:nvPr/>
          </p:nvSpPr>
          <p:spPr bwMode="auto">
            <a:xfrm>
              <a:off x="5594927" y="41910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t>T = 75 </a:t>
              </a:r>
              <a:r>
                <a:rPr lang="en-US">
                  <a:cs typeface="Times New Roman" pitchFamily="18" charset="0"/>
                </a:rPr>
                <a:t>°C</a:t>
              </a:r>
            </a:p>
          </p:txBody>
        </p:sp>
        <p:sp>
          <p:nvSpPr>
            <p:cNvPr id="38923" name="Text Box 11"/>
            <p:cNvSpPr txBox="1">
              <a:spLocks noChangeArrowheads="1"/>
            </p:cNvSpPr>
            <p:nvPr/>
          </p:nvSpPr>
          <p:spPr bwMode="auto">
            <a:xfrm>
              <a:off x="4821382" y="4648200"/>
              <a:ext cx="337127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9000 J of </a:t>
              </a:r>
              <a:r>
                <a:rPr lang="en-US" dirty="0" smtClean="0"/>
                <a:t>thermal energy</a:t>
              </a:r>
              <a:endParaRPr lang="en-US" dirty="0"/>
            </a:p>
          </p:txBody>
        </p:sp>
      </p:grpSp>
      <p:sp>
        <p:nvSpPr>
          <p:cNvPr id="5" name="TextBox 4"/>
          <p:cNvSpPr txBox="1"/>
          <p:nvPr/>
        </p:nvSpPr>
        <p:spPr>
          <a:xfrm>
            <a:off x="1447800" y="5791061"/>
            <a:ext cx="2209800" cy="830997"/>
          </a:xfrm>
          <a:prstGeom prst="rect">
            <a:avLst/>
          </a:prstGeom>
          <a:noFill/>
        </p:spPr>
        <p:txBody>
          <a:bodyPr wrap="square" rtlCol="0">
            <a:spAutoFit/>
          </a:bodyPr>
          <a:lstStyle/>
          <a:p>
            <a:r>
              <a:rPr lang="en-US" dirty="0" smtClean="0"/>
              <a:t>Lead is solid at 75</a:t>
            </a:r>
            <a:r>
              <a:rPr lang="en-US" baseline="30000" dirty="0" smtClean="0"/>
              <a:t>o</a:t>
            </a:r>
            <a:r>
              <a:rPr lang="en-US" dirty="0" smtClean="0"/>
              <a:t>C</a:t>
            </a:r>
            <a:endParaRPr lang="en-US" dirty="0"/>
          </a:p>
        </p:txBody>
      </p:sp>
      <p:sp>
        <p:nvSpPr>
          <p:cNvPr id="16" name="TextBox 15"/>
          <p:cNvSpPr txBox="1"/>
          <p:nvPr/>
        </p:nvSpPr>
        <p:spPr>
          <a:xfrm>
            <a:off x="5328227" y="5791061"/>
            <a:ext cx="2209800" cy="830997"/>
          </a:xfrm>
          <a:prstGeom prst="rect">
            <a:avLst/>
          </a:prstGeom>
          <a:noFill/>
        </p:spPr>
        <p:txBody>
          <a:bodyPr wrap="square" rtlCol="0">
            <a:spAutoFit/>
          </a:bodyPr>
          <a:lstStyle/>
          <a:p>
            <a:r>
              <a:rPr lang="en-US" dirty="0" smtClean="0"/>
              <a:t>Tree sap is liquid at 75</a:t>
            </a:r>
            <a:r>
              <a:rPr lang="en-US" baseline="30000" dirty="0" smtClean="0"/>
              <a:t>o</a:t>
            </a:r>
            <a:r>
              <a:rPr lang="en-US" dirty="0" smtClean="0"/>
              <a:t>C</a:t>
            </a:r>
            <a:endParaRPr lang="en-US" dirty="0"/>
          </a:p>
        </p:txBody>
      </p:sp>
      <p:sp>
        <p:nvSpPr>
          <p:cNvPr id="6" name="TextBox 5"/>
          <p:cNvSpPr txBox="1"/>
          <p:nvPr/>
        </p:nvSpPr>
        <p:spPr>
          <a:xfrm>
            <a:off x="628074" y="5218545"/>
            <a:ext cx="7703126" cy="461665"/>
          </a:xfrm>
          <a:prstGeom prst="rect">
            <a:avLst/>
          </a:prstGeom>
          <a:noFill/>
        </p:spPr>
        <p:txBody>
          <a:bodyPr wrap="square" rtlCol="0">
            <a:spAutoFit/>
          </a:bodyPr>
          <a:lstStyle/>
          <a:p>
            <a:r>
              <a:rPr lang="en-US" dirty="0" smtClean="0"/>
              <a:t>Why would these have different amounts of thermal energy?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0" y="0"/>
            <a:ext cx="9144000" cy="2743200"/>
          </a:xfrm>
        </p:spPr>
        <p:txBody>
          <a:bodyPr/>
          <a:lstStyle/>
          <a:p>
            <a:r>
              <a:rPr lang="en-US"/>
              <a:t>Even though they are at the same temperature (the average kinetic energy of the particles is the same) the sap and lead have different amounts of energy.  This is because they are different substances!</a:t>
            </a:r>
          </a:p>
        </p:txBody>
      </p:sp>
      <p:sp>
        <p:nvSpPr>
          <p:cNvPr id="39940" name="WordArt 4"/>
          <p:cNvSpPr>
            <a:spLocks noChangeArrowheads="1" noChangeShapeType="1" noTextEdit="1"/>
          </p:cNvSpPr>
          <p:nvPr/>
        </p:nvSpPr>
        <p:spPr bwMode="auto">
          <a:xfrm>
            <a:off x="0" y="3108325"/>
            <a:ext cx="9144000" cy="29876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dirty="0" smtClean="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Thermal Energy </a:t>
            </a:r>
            <a:r>
              <a:rPr lang="en-US" sz="3600" kern="10" spc="720" dirty="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and</a:t>
            </a:r>
          </a:p>
          <a:p>
            <a:pPr algn="ctr"/>
            <a:r>
              <a:rPr lang="en-US" sz="3600" kern="10" spc="720" dirty="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Temperature Are</a:t>
            </a:r>
          </a:p>
          <a:p>
            <a:pPr algn="ctr"/>
            <a:r>
              <a:rPr lang="en-US" sz="3600" kern="10" spc="720" dirty="0">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NOT The same!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fade">
                                      <p:cBhvr>
                                        <p:cTn id="7" dur="770" decel="100000"/>
                                        <p:tgtEl>
                                          <p:spTgt spid="39940"/>
                                        </p:tgtEl>
                                      </p:cBhvr>
                                    </p:animEffect>
                                    <p:animScale>
                                      <p:cBhvr>
                                        <p:cTn id="8" dur="770" decel="100000"/>
                                        <p:tgtEl>
                                          <p:spTgt spid="39940"/>
                                        </p:tgtEl>
                                      </p:cBhvr>
                                      <p:from x="10000" y="10000"/>
                                      <p:to x="200000" y="450000"/>
                                    </p:animScale>
                                    <p:animScale>
                                      <p:cBhvr>
                                        <p:cTn id="9" dur="1230" accel="100000" fill="hold">
                                          <p:stCondLst>
                                            <p:cond delay="770"/>
                                          </p:stCondLst>
                                        </p:cTn>
                                        <p:tgtEl>
                                          <p:spTgt spid="39940"/>
                                        </p:tgtEl>
                                      </p:cBhvr>
                                      <p:from x="200000" y="450000"/>
                                      <p:to x="100000" y="100000"/>
                                    </p:animScale>
                                    <p:set>
                                      <p:cBhvr>
                                        <p:cTn id="10" dur="770" fill="hold"/>
                                        <p:tgtEl>
                                          <p:spTgt spid="39940"/>
                                        </p:tgtEl>
                                        <p:attrNameLst>
                                          <p:attrName>ppt_x</p:attrName>
                                        </p:attrNameLst>
                                      </p:cBhvr>
                                      <p:to>
                                        <p:strVal val="(0.5)"/>
                                      </p:to>
                                    </p:set>
                                    <p:anim from="(0.5)" to="(#ppt_x)" calcmode="lin" valueType="num">
                                      <p:cBhvr>
                                        <p:cTn id="11" dur="1230" accel="100000" fill="hold">
                                          <p:stCondLst>
                                            <p:cond delay="770"/>
                                          </p:stCondLst>
                                        </p:cTn>
                                        <p:tgtEl>
                                          <p:spTgt spid="39940"/>
                                        </p:tgtEl>
                                        <p:attrNameLst>
                                          <p:attrName>ppt_x</p:attrName>
                                        </p:attrNameLst>
                                      </p:cBhvr>
                                    </p:anim>
                                    <p:set>
                                      <p:cBhvr>
                                        <p:cTn id="12" dur="770" fill="hold"/>
                                        <p:tgtEl>
                                          <p:spTgt spid="39940"/>
                                        </p:tgtEl>
                                        <p:attrNameLst>
                                          <p:attrName>ppt_y</p:attrName>
                                        </p:attrNameLst>
                                      </p:cBhvr>
                                      <p:to>
                                        <p:strVal val="(#ppt_y+0.4)"/>
                                      </p:to>
                                    </p:set>
                                    <p:anim from="(#ppt_y+0.4)" to="(#ppt_y)" calcmode="lin" valueType="num">
                                      <p:cBhvr>
                                        <p:cTn id="13" dur="1230" accel="100000" fill="hold">
                                          <p:stCondLst>
                                            <p:cond delay="770"/>
                                          </p:stCondLst>
                                        </p:cTn>
                                        <p:tgtEl>
                                          <p:spTgt spid="3994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4000"/>
              <a:t>The temperature of an object depends on:</a:t>
            </a:r>
          </a:p>
        </p:txBody>
      </p:sp>
      <p:sp>
        <p:nvSpPr>
          <p:cNvPr id="50179" name="Rectangle 3"/>
          <p:cNvSpPr>
            <a:spLocks noGrp="1" noChangeArrowheads="1"/>
          </p:cNvSpPr>
          <p:nvPr>
            <p:ph type="body" idx="1"/>
          </p:nvPr>
        </p:nvSpPr>
        <p:spPr/>
        <p:txBody>
          <a:bodyPr/>
          <a:lstStyle/>
          <a:p>
            <a:pPr marL="609600" indent="-609600">
              <a:buFontTx/>
              <a:buAutoNum type="arabicPeriod"/>
            </a:pPr>
            <a:r>
              <a:rPr lang="en-US" dirty="0"/>
              <a:t>The substance (what the object is made of)</a:t>
            </a:r>
          </a:p>
          <a:p>
            <a:pPr marL="609600" indent="-609600">
              <a:buFontTx/>
              <a:buAutoNum type="arabicPeriod"/>
            </a:pPr>
            <a:r>
              <a:rPr lang="en-US" dirty="0"/>
              <a:t>The mass of the object</a:t>
            </a:r>
          </a:p>
          <a:p>
            <a:pPr marL="609600" indent="-609600">
              <a:buFontTx/>
              <a:buAutoNum type="arabicPeriod"/>
            </a:pPr>
            <a:r>
              <a:rPr lang="en-US" dirty="0"/>
              <a:t>The amount of </a:t>
            </a:r>
            <a:r>
              <a:rPr lang="en-US" dirty="0" smtClean="0"/>
              <a:t>thermal </a:t>
            </a:r>
            <a:r>
              <a:rPr lang="en-US" dirty="0"/>
              <a:t>energy in the object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Kinetic Model</a:t>
            </a:r>
          </a:p>
        </p:txBody>
      </p:sp>
      <p:sp>
        <p:nvSpPr>
          <p:cNvPr id="28675" name="Rectangle 3"/>
          <p:cNvSpPr>
            <a:spLocks noGrp="1" noChangeArrowheads="1"/>
          </p:cNvSpPr>
          <p:nvPr>
            <p:ph sz="half" idx="1"/>
          </p:nvPr>
        </p:nvSpPr>
        <p:spPr/>
        <p:txBody>
          <a:bodyPr/>
          <a:lstStyle/>
          <a:p>
            <a:r>
              <a:rPr lang="en-US" dirty="0"/>
              <a:t>The Kinetic Model is a model (a picture to help us understand)</a:t>
            </a:r>
          </a:p>
          <a:p>
            <a:r>
              <a:rPr lang="en-US" dirty="0"/>
              <a:t>We will make several simplifying assumptions about the nature of substances; we call this the Kinetic Model</a:t>
            </a:r>
          </a:p>
        </p:txBody>
      </p:sp>
      <p:pic>
        <p:nvPicPr>
          <p:cNvPr id="5" name="Picture 2"/>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5076" b="12474"/>
          <a:stretch/>
        </p:blipFill>
        <p:spPr bwMode="auto">
          <a:xfrm>
            <a:off x="4782704" y="2075505"/>
            <a:ext cx="4047307" cy="3337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52400"/>
            <a:ext cx="7772400" cy="1143000"/>
          </a:xfrm>
        </p:spPr>
        <p:txBody>
          <a:bodyPr/>
          <a:lstStyle/>
          <a:p>
            <a:r>
              <a:rPr lang="en-US"/>
              <a:t>Thermal Equilibrium</a:t>
            </a:r>
          </a:p>
        </p:txBody>
      </p:sp>
      <p:sp>
        <p:nvSpPr>
          <p:cNvPr id="18435" name="Rectangle 3"/>
          <p:cNvSpPr>
            <a:spLocks noGrp="1" noChangeArrowheads="1"/>
          </p:cNvSpPr>
          <p:nvPr>
            <p:ph type="body" idx="1"/>
          </p:nvPr>
        </p:nvSpPr>
        <p:spPr>
          <a:xfrm>
            <a:off x="685800" y="1344613"/>
            <a:ext cx="8032750" cy="5108575"/>
          </a:xfrm>
        </p:spPr>
        <p:txBody>
          <a:bodyPr/>
          <a:lstStyle/>
          <a:p>
            <a:r>
              <a:rPr lang="en-US" sz="4000" i="1"/>
              <a:t>Thermal Contact</a:t>
            </a:r>
            <a:r>
              <a:rPr lang="en-US" sz="4000"/>
              <a:t> – objects can transfer heat between them</a:t>
            </a:r>
          </a:p>
          <a:p>
            <a:r>
              <a:rPr lang="en-US" sz="4000"/>
              <a:t>Two objects in thermal contact will transfer heat until the </a:t>
            </a:r>
            <a:r>
              <a:rPr lang="en-US" sz="4000" i="1"/>
              <a:t>net</a:t>
            </a:r>
            <a:r>
              <a:rPr lang="en-US" sz="4000"/>
              <a:t> flow is zero.</a:t>
            </a:r>
          </a:p>
          <a:p>
            <a:r>
              <a:rPr lang="en-US" sz="4000" i="1"/>
              <a:t>Thermal Equilibrium</a:t>
            </a:r>
            <a:r>
              <a:rPr lang="en-US" sz="4000"/>
              <a:t> = same temperature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Thermal Equilibrium</a:t>
            </a:r>
          </a:p>
        </p:txBody>
      </p:sp>
      <p:sp>
        <p:nvSpPr>
          <p:cNvPr id="40963" name="Rectangle 3"/>
          <p:cNvSpPr>
            <a:spLocks noGrp="1" noChangeArrowheads="1"/>
          </p:cNvSpPr>
          <p:nvPr>
            <p:ph type="body" idx="1"/>
          </p:nvPr>
        </p:nvSpPr>
        <p:spPr/>
        <p:txBody>
          <a:bodyPr/>
          <a:lstStyle/>
          <a:p>
            <a:r>
              <a:rPr lang="en-US"/>
              <a:t>An equilibrium process is one where something is exchanged between two states or places until the overall net change is zero</a:t>
            </a:r>
          </a:p>
          <a:p>
            <a:r>
              <a:rPr lang="en-US"/>
              <a:t>A good example is osmosis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Line 6"/>
          <p:cNvSpPr>
            <a:spLocks noChangeShapeType="1"/>
          </p:cNvSpPr>
          <p:nvPr/>
        </p:nvSpPr>
        <p:spPr bwMode="auto">
          <a:xfrm>
            <a:off x="4554538" y="0"/>
            <a:ext cx="0" cy="7010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1" name="Text Box 7"/>
          <p:cNvSpPr txBox="1">
            <a:spLocks noChangeArrowheads="1"/>
          </p:cNvSpPr>
          <p:nvPr/>
        </p:nvSpPr>
        <p:spPr bwMode="auto">
          <a:xfrm>
            <a:off x="0"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Hot Object</a:t>
            </a:r>
          </a:p>
        </p:txBody>
      </p:sp>
      <p:sp>
        <p:nvSpPr>
          <p:cNvPr id="41992" name="Text Box 8"/>
          <p:cNvSpPr txBox="1">
            <a:spLocks noChangeArrowheads="1"/>
          </p:cNvSpPr>
          <p:nvPr/>
        </p:nvSpPr>
        <p:spPr bwMode="auto">
          <a:xfrm>
            <a:off x="4600575"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Cold Object</a:t>
            </a:r>
          </a:p>
        </p:txBody>
      </p:sp>
      <p:sp>
        <p:nvSpPr>
          <p:cNvPr id="41993" name="Oval 9"/>
          <p:cNvSpPr>
            <a:spLocks noChangeArrowheads="1"/>
          </p:cNvSpPr>
          <p:nvPr/>
        </p:nvSpPr>
        <p:spPr bwMode="auto">
          <a:xfrm>
            <a:off x="522288" y="1901825"/>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4" name="Line 10"/>
          <p:cNvSpPr>
            <a:spLocks noChangeShapeType="1"/>
          </p:cNvSpPr>
          <p:nvPr/>
        </p:nvSpPr>
        <p:spPr bwMode="auto">
          <a:xfrm flipV="1">
            <a:off x="696913" y="1916113"/>
            <a:ext cx="2511425"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5" name="Oval 11"/>
          <p:cNvSpPr>
            <a:spLocks noChangeArrowheads="1"/>
          </p:cNvSpPr>
          <p:nvPr/>
        </p:nvSpPr>
        <p:spPr bwMode="auto">
          <a:xfrm>
            <a:off x="1414463" y="34178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6" name="Line 12"/>
          <p:cNvSpPr>
            <a:spLocks noChangeShapeType="1"/>
          </p:cNvSpPr>
          <p:nvPr/>
        </p:nvSpPr>
        <p:spPr bwMode="auto">
          <a:xfrm flipH="1">
            <a:off x="246063" y="3584575"/>
            <a:ext cx="1292225" cy="156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7" name="Oval 13"/>
          <p:cNvSpPr>
            <a:spLocks noChangeArrowheads="1"/>
          </p:cNvSpPr>
          <p:nvPr/>
        </p:nvSpPr>
        <p:spPr bwMode="auto">
          <a:xfrm>
            <a:off x="2154238" y="2867025"/>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8" name="Line 14"/>
          <p:cNvSpPr>
            <a:spLocks noChangeShapeType="1"/>
          </p:cNvSpPr>
          <p:nvPr/>
        </p:nvSpPr>
        <p:spPr bwMode="auto">
          <a:xfrm>
            <a:off x="2293938" y="2974975"/>
            <a:ext cx="21764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0" name="Oval 16"/>
          <p:cNvSpPr>
            <a:spLocks noChangeArrowheads="1"/>
          </p:cNvSpPr>
          <p:nvPr/>
        </p:nvSpPr>
        <p:spPr bwMode="auto">
          <a:xfrm>
            <a:off x="1865313" y="43767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1" name="Line 17"/>
          <p:cNvSpPr>
            <a:spLocks noChangeShapeType="1"/>
          </p:cNvSpPr>
          <p:nvPr/>
        </p:nvSpPr>
        <p:spPr bwMode="auto">
          <a:xfrm flipH="1" flipV="1">
            <a:off x="1524000" y="2960688"/>
            <a:ext cx="477838" cy="152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2" name="Oval 18"/>
          <p:cNvSpPr>
            <a:spLocks noChangeArrowheads="1"/>
          </p:cNvSpPr>
          <p:nvPr/>
        </p:nvSpPr>
        <p:spPr bwMode="auto">
          <a:xfrm>
            <a:off x="2851150" y="55514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3" name="Line 19"/>
          <p:cNvSpPr>
            <a:spLocks noChangeShapeType="1"/>
          </p:cNvSpPr>
          <p:nvPr/>
        </p:nvSpPr>
        <p:spPr bwMode="auto">
          <a:xfrm flipH="1">
            <a:off x="0" y="5689600"/>
            <a:ext cx="29464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4" name="Oval 20"/>
          <p:cNvSpPr>
            <a:spLocks noChangeArrowheads="1"/>
          </p:cNvSpPr>
          <p:nvPr/>
        </p:nvSpPr>
        <p:spPr bwMode="auto">
          <a:xfrm>
            <a:off x="703263" y="99536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5" name="Line 21"/>
          <p:cNvSpPr>
            <a:spLocks noChangeShapeType="1"/>
          </p:cNvSpPr>
          <p:nvPr/>
        </p:nvSpPr>
        <p:spPr bwMode="auto">
          <a:xfrm>
            <a:off x="885825" y="1204913"/>
            <a:ext cx="1784350" cy="13065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6" name="Oval 22"/>
          <p:cNvSpPr>
            <a:spLocks noChangeArrowheads="1"/>
          </p:cNvSpPr>
          <p:nvPr/>
        </p:nvSpPr>
        <p:spPr bwMode="auto">
          <a:xfrm>
            <a:off x="5754688" y="177958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7" name="Oval 23"/>
          <p:cNvSpPr>
            <a:spLocks noChangeArrowheads="1"/>
          </p:cNvSpPr>
          <p:nvPr/>
        </p:nvSpPr>
        <p:spPr bwMode="auto">
          <a:xfrm>
            <a:off x="4600575" y="284638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08" name="Line 24"/>
          <p:cNvSpPr>
            <a:spLocks noChangeShapeType="1"/>
          </p:cNvSpPr>
          <p:nvPr/>
        </p:nvSpPr>
        <p:spPr bwMode="auto">
          <a:xfrm flipH="1" flipV="1">
            <a:off x="5732463" y="1684338"/>
            <a:ext cx="146050" cy="2174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9" name="Oval 25"/>
          <p:cNvSpPr>
            <a:spLocks noChangeArrowheads="1"/>
          </p:cNvSpPr>
          <p:nvPr/>
        </p:nvSpPr>
        <p:spPr bwMode="auto">
          <a:xfrm>
            <a:off x="5080000" y="374491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0" name="Oval 26"/>
          <p:cNvSpPr>
            <a:spLocks noChangeArrowheads="1"/>
          </p:cNvSpPr>
          <p:nvPr/>
        </p:nvSpPr>
        <p:spPr bwMode="auto">
          <a:xfrm>
            <a:off x="6691313" y="196056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1" name="Oval 27"/>
          <p:cNvSpPr>
            <a:spLocks noChangeArrowheads="1"/>
          </p:cNvSpPr>
          <p:nvPr/>
        </p:nvSpPr>
        <p:spPr bwMode="auto">
          <a:xfrm>
            <a:off x="5834063" y="54435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2" name="Oval 28"/>
          <p:cNvSpPr>
            <a:spLocks noChangeArrowheads="1"/>
          </p:cNvSpPr>
          <p:nvPr/>
        </p:nvSpPr>
        <p:spPr bwMode="auto">
          <a:xfrm>
            <a:off x="7081838" y="35131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3" name="Oval 29"/>
          <p:cNvSpPr>
            <a:spLocks noChangeArrowheads="1"/>
          </p:cNvSpPr>
          <p:nvPr/>
        </p:nvSpPr>
        <p:spPr bwMode="auto">
          <a:xfrm>
            <a:off x="8243888" y="574992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4" name="Oval 30"/>
          <p:cNvSpPr>
            <a:spLocks noChangeArrowheads="1"/>
          </p:cNvSpPr>
          <p:nvPr/>
        </p:nvSpPr>
        <p:spPr bwMode="auto">
          <a:xfrm>
            <a:off x="3149600" y="455771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15" name="Line 31"/>
          <p:cNvSpPr>
            <a:spLocks noChangeShapeType="1"/>
          </p:cNvSpPr>
          <p:nvPr/>
        </p:nvSpPr>
        <p:spPr bwMode="auto">
          <a:xfrm>
            <a:off x="5268913" y="3903663"/>
            <a:ext cx="217487"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16" name="Line 32"/>
          <p:cNvSpPr>
            <a:spLocks noChangeShapeType="1"/>
          </p:cNvSpPr>
          <p:nvPr/>
        </p:nvSpPr>
        <p:spPr bwMode="auto">
          <a:xfrm flipH="1" flipV="1">
            <a:off x="5951538" y="5283200"/>
            <a:ext cx="14287" cy="2905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17" name="Line 33"/>
          <p:cNvSpPr>
            <a:spLocks noChangeShapeType="1"/>
          </p:cNvSpPr>
          <p:nvPr/>
        </p:nvSpPr>
        <p:spPr bwMode="auto">
          <a:xfrm>
            <a:off x="7227888" y="3643313"/>
            <a:ext cx="290512" cy="260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18" name="Line 34"/>
          <p:cNvSpPr>
            <a:spLocks noChangeShapeType="1"/>
          </p:cNvSpPr>
          <p:nvPr/>
        </p:nvSpPr>
        <p:spPr bwMode="auto">
          <a:xfrm flipH="1" flipV="1">
            <a:off x="8345488" y="5529263"/>
            <a:ext cx="44450" cy="349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19" name="Line 35"/>
          <p:cNvSpPr>
            <a:spLocks noChangeShapeType="1"/>
          </p:cNvSpPr>
          <p:nvPr/>
        </p:nvSpPr>
        <p:spPr bwMode="auto">
          <a:xfrm flipH="1">
            <a:off x="6618288" y="2133600"/>
            <a:ext cx="203200"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0" name="Oval 36"/>
          <p:cNvSpPr>
            <a:spLocks noChangeArrowheads="1"/>
          </p:cNvSpPr>
          <p:nvPr/>
        </p:nvSpPr>
        <p:spPr bwMode="auto">
          <a:xfrm>
            <a:off x="4251325" y="28463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21" name="Text Box 37"/>
          <p:cNvSpPr txBox="1">
            <a:spLocks noChangeArrowheads="1"/>
          </p:cNvSpPr>
          <p:nvPr/>
        </p:nvSpPr>
        <p:spPr bwMode="auto">
          <a:xfrm>
            <a:off x="3194050" y="1276350"/>
            <a:ext cx="275748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chemeClr val="tx2"/>
                </a:solidFill>
              </a:rPr>
              <a:t>Elastic Collision between high energy particle and low energy particle</a:t>
            </a:r>
          </a:p>
        </p:txBody>
      </p:sp>
      <p:sp>
        <p:nvSpPr>
          <p:cNvPr id="42022" name="Line 38"/>
          <p:cNvSpPr>
            <a:spLocks noChangeShapeType="1"/>
          </p:cNvSpPr>
          <p:nvPr/>
        </p:nvSpPr>
        <p:spPr bwMode="auto">
          <a:xfrm flipV="1">
            <a:off x="3279775" y="3497263"/>
            <a:ext cx="1176338" cy="1204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 0.0 L 0.23334 -0.00209 " pathEditMode="relative" ptsTypes="AA">
                                      <p:cBhvr>
                                        <p:cTn id="6" dur="500" fill="hold"/>
                                        <p:tgtEl>
                                          <p:spTgt spid="41997"/>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 0.0 L 0.23334 -0.00209 " pathEditMode="relative" ptsTypes="AA">
                                      <p:cBhvr>
                                        <p:cTn id="8" dur="500" fill="hold"/>
                                        <p:tgtEl>
                                          <p:spTgt spid="41998"/>
                                        </p:tgtEl>
                                        <p:attrNameLst>
                                          <p:attrName>ppt_x</p:attrName>
                                          <p:attrName>ppt_y</p:attrName>
                                        </p:attrNameLst>
                                      </p:cBhvr>
                                    </p:animMotion>
                                  </p:childTnLst>
                                </p:cTn>
                              </p:par>
                            </p:childTnLst>
                          </p:cTn>
                        </p:par>
                        <p:par>
                          <p:cTn id="9" fill="hold" nodeType="afterGroup">
                            <p:stCondLst>
                              <p:cond delay="500"/>
                            </p:stCondLst>
                            <p:childTnLst>
                              <p:par>
                                <p:cTn id="10" presetID="1" presetClass="exit" presetSubtype="0" fill="hold" grpId="1" nodeType="afterEffect">
                                  <p:stCondLst>
                                    <p:cond delay="0"/>
                                  </p:stCondLst>
                                  <p:childTnLst>
                                    <p:set>
                                      <p:cBhvr>
                                        <p:cTn id="11" dur="1" fill="hold">
                                          <p:stCondLst>
                                            <p:cond delay="0"/>
                                          </p:stCondLst>
                                        </p:cTn>
                                        <p:tgtEl>
                                          <p:spTgt spid="41997"/>
                                        </p:tgtEl>
                                        <p:attrNameLst>
                                          <p:attrName>style.visibility</p:attrName>
                                        </p:attrNameLst>
                                      </p:cBhvr>
                                      <p:to>
                                        <p:strVal val="hidden"/>
                                      </p:to>
                                    </p:set>
                                  </p:childTnLst>
                                </p:cTn>
                              </p:par>
                              <p:par>
                                <p:cTn id="12" presetID="1" presetClass="exit" presetSubtype="0" fill="hold" grpId="1" nodeType="withEffect">
                                  <p:stCondLst>
                                    <p:cond delay="0"/>
                                  </p:stCondLst>
                                  <p:childTnLst>
                                    <p:set>
                                      <p:cBhvr>
                                        <p:cTn id="13" dur="1" fill="hold">
                                          <p:stCondLst>
                                            <p:cond delay="0"/>
                                          </p:stCondLst>
                                        </p:cTn>
                                        <p:tgtEl>
                                          <p:spTgt spid="41998"/>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4202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420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7" grpId="0" animBg="1"/>
      <p:bldP spid="41997" grpId="1" animBg="1"/>
      <p:bldP spid="41998" grpId="0" animBg="1"/>
      <p:bldP spid="41998" grpId="1" animBg="1"/>
      <p:bldP spid="42020" grpId="0" animBg="1"/>
      <p:bldP spid="420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Line 2"/>
          <p:cNvSpPr>
            <a:spLocks noChangeShapeType="1"/>
          </p:cNvSpPr>
          <p:nvPr/>
        </p:nvSpPr>
        <p:spPr bwMode="auto">
          <a:xfrm>
            <a:off x="4554538" y="0"/>
            <a:ext cx="0" cy="7010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1" name="Text Box 3"/>
          <p:cNvSpPr txBox="1">
            <a:spLocks noChangeArrowheads="1"/>
          </p:cNvSpPr>
          <p:nvPr/>
        </p:nvSpPr>
        <p:spPr bwMode="auto">
          <a:xfrm>
            <a:off x="0"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Hot Object</a:t>
            </a:r>
          </a:p>
        </p:txBody>
      </p:sp>
      <p:sp>
        <p:nvSpPr>
          <p:cNvPr id="43012" name="Text Box 4"/>
          <p:cNvSpPr txBox="1">
            <a:spLocks noChangeArrowheads="1"/>
          </p:cNvSpPr>
          <p:nvPr/>
        </p:nvSpPr>
        <p:spPr bwMode="auto">
          <a:xfrm>
            <a:off x="4600575"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Cold Object</a:t>
            </a:r>
          </a:p>
        </p:txBody>
      </p:sp>
      <p:sp>
        <p:nvSpPr>
          <p:cNvPr id="43013" name="Oval 5"/>
          <p:cNvSpPr>
            <a:spLocks noChangeArrowheads="1"/>
          </p:cNvSpPr>
          <p:nvPr/>
        </p:nvSpPr>
        <p:spPr bwMode="auto">
          <a:xfrm>
            <a:off x="522288" y="1901825"/>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4" name="Line 6"/>
          <p:cNvSpPr>
            <a:spLocks noChangeShapeType="1"/>
          </p:cNvSpPr>
          <p:nvPr/>
        </p:nvSpPr>
        <p:spPr bwMode="auto">
          <a:xfrm flipV="1">
            <a:off x="696913" y="1916113"/>
            <a:ext cx="2511425"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5" name="Oval 7"/>
          <p:cNvSpPr>
            <a:spLocks noChangeArrowheads="1"/>
          </p:cNvSpPr>
          <p:nvPr/>
        </p:nvSpPr>
        <p:spPr bwMode="auto">
          <a:xfrm>
            <a:off x="1414463" y="34178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6" name="Line 8"/>
          <p:cNvSpPr>
            <a:spLocks noChangeShapeType="1"/>
          </p:cNvSpPr>
          <p:nvPr/>
        </p:nvSpPr>
        <p:spPr bwMode="auto">
          <a:xfrm flipH="1">
            <a:off x="246063" y="3584575"/>
            <a:ext cx="1292225" cy="156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Oval 9"/>
          <p:cNvSpPr>
            <a:spLocks noChangeArrowheads="1"/>
          </p:cNvSpPr>
          <p:nvPr/>
        </p:nvSpPr>
        <p:spPr bwMode="auto">
          <a:xfrm>
            <a:off x="4229100" y="285273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9" name="Oval 11"/>
          <p:cNvSpPr>
            <a:spLocks noChangeArrowheads="1"/>
          </p:cNvSpPr>
          <p:nvPr/>
        </p:nvSpPr>
        <p:spPr bwMode="auto">
          <a:xfrm>
            <a:off x="1865313" y="43767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0" name="Line 12"/>
          <p:cNvSpPr>
            <a:spLocks noChangeShapeType="1"/>
          </p:cNvSpPr>
          <p:nvPr/>
        </p:nvSpPr>
        <p:spPr bwMode="auto">
          <a:xfrm flipH="1" flipV="1">
            <a:off x="1524000" y="2960688"/>
            <a:ext cx="477838" cy="152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1" name="Oval 13"/>
          <p:cNvSpPr>
            <a:spLocks noChangeArrowheads="1"/>
          </p:cNvSpPr>
          <p:nvPr/>
        </p:nvSpPr>
        <p:spPr bwMode="auto">
          <a:xfrm>
            <a:off x="2851150" y="55514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2" name="Line 14"/>
          <p:cNvSpPr>
            <a:spLocks noChangeShapeType="1"/>
          </p:cNvSpPr>
          <p:nvPr/>
        </p:nvSpPr>
        <p:spPr bwMode="auto">
          <a:xfrm flipH="1">
            <a:off x="0" y="5689600"/>
            <a:ext cx="29464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3" name="Oval 15"/>
          <p:cNvSpPr>
            <a:spLocks noChangeArrowheads="1"/>
          </p:cNvSpPr>
          <p:nvPr/>
        </p:nvSpPr>
        <p:spPr bwMode="auto">
          <a:xfrm>
            <a:off x="703263" y="99536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4" name="Line 16"/>
          <p:cNvSpPr>
            <a:spLocks noChangeShapeType="1"/>
          </p:cNvSpPr>
          <p:nvPr/>
        </p:nvSpPr>
        <p:spPr bwMode="auto">
          <a:xfrm>
            <a:off x="885825" y="1204913"/>
            <a:ext cx="1784350" cy="13065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5" name="Oval 17"/>
          <p:cNvSpPr>
            <a:spLocks noChangeArrowheads="1"/>
          </p:cNvSpPr>
          <p:nvPr/>
        </p:nvSpPr>
        <p:spPr bwMode="auto">
          <a:xfrm>
            <a:off x="5754688" y="177958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6" name="Oval 18"/>
          <p:cNvSpPr>
            <a:spLocks noChangeArrowheads="1"/>
          </p:cNvSpPr>
          <p:nvPr/>
        </p:nvSpPr>
        <p:spPr bwMode="auto">
          <a:xfrm>
            <a:off x="4600575" y="284638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7" name="Line 19"/>
          <p:cNvSpPr>
            <a:spLocks noChangeShapeType="1"/>
          </p:cNvSpPr>
          <p:nvPr/>
        </p:nvSpPr>
        <p:spPr bwMode="auto">
          <a:xfrm flipH="1" flipV="1">
            <a:off x="5732463" y="1684338"/>
            <a:ext cx="146050" cy="2174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8" name="Oval 20"/>
          <p:cNvSpPr>
            <a:spLocks noChangeArrowheads="1"/>
          </p:cNvSpPr>
          <p:nvPr/>
        </p:nvSpPr>
        <p:spPr bwMode="auto">
          <a:xfrm>
            <a:off x="5080000" y="374491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9" name="Oval 21"/>
          <p:cNvSpPr>
            <a:spLocks noChangeArrowheads="1"/>
          </p:cNvSpPr>
          <p:nvPr/>
        </p:nvSpPr>
        <p:spPr bwMode="auto">
          <a:xfrm>
            <a:off x="6691313" y="196056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0" name="Oval 22"/>
          <p:cNvSpPr>
            <a:spLocks noChangeArrowheads="1"/>
          </p:cNvSpPr>
          <p:nvPr/>
        </p:nvSpPr>
        <p:spPr bwMode="auto">
          <a:xfrm>
            <a:off x="5834063" y="54435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1" name="Oval 23"/>
          <p:cNvSpPr>
            <a:spLocks noChangeArrowheads="1"/>
          </p:cNvSpPr>
          <p:nvPr/>
        </p:nvSpPr>
        <p:spPr bwMode="auto">
          <a:xfrm>
            <a:off x="7081838" y="35131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2" name="Oval 24"/>
          <p:cNvSpPr>
            <a:spLocks noChangeArrowheads="1"/>
          </p:cNvSpPr>
          <p:nvPr/>
        </p:nvSpPr>
        <p:spPr bwMode="auto">
          <a:xfrm>
            <a:off x="8243888" y="574992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3" name="Oval 25"/>
          <p:cNvSpPr>
            <a:spLocks noChangeArrowheads="1"/>
          </p:cNvSpPr>
          <p:nvPr/>
        </p:nvSpPr>
        <p:spPr bwMode="auto">
          <a:xfrm>
            <a:off x="3149600" y="455771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4" name="Line 26"/>
          <p:cNvSpPr>
            <a:spLocks noChangeShapeType="1"/>
          </p:cNvSpPr>
          <p:nvPr/>
        </p:nvSpPr>
        <p:spPr bwMode="auto">
          <a:xfrm>
            <a:off x="5268913" y="3903663"/>
            <a:ext cx="217487"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5" name="Line 27"/>
          <p:cNvSpPr>
            <a:spLocks noChangeShapeType="1"/>
          </p:cNvSpPr>
          <p:nvPr/>
        </p:nvSpPr>
        <p:spPr bwMode="auto">
          <a:xfrm flipH="1" flipV="1">
            <a:off x="5951538" y="5283200"/>
            <a:ext cx="14287" cy="2905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6" name="Line 28"/>
          <p:cNvSpPr>
            <a:spLocks noChangeShapeType="1"/>
          </p:cNvSpPr>
          <p:nvPr/>
        </p:nvSpPr>
        <p:spPr bwMode="auto">
          <a:xfrm>
            <a:off x="7227888" y="3643313"/>
            <a:ext cx="290512" cy="260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7" name="Line 29"/>
          <p:cNvSpPr>
            <a:spLocks noChangeShapeType="1"/>
          </p:cNvSpPr>
          <p:nvPr/>
        </p:nvSpPr>
        <p:spPr bwMode="auto">
          <a:xfrm flipH="1" flipV="1">
            <a:off x="8345488" y="5529263"/>
            <a:ext cx="44450" cy="349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8" name="Line 30"/>
          <p:cNvSpPr>
            <a:spLocks noChangeShapeType="1"/>
          </p:cNvSpPr>
          <p:nvPr/>
        </p:nvSpPr>
        <p:spPr bwMode="auto">
          <a:xfrm flipH="1">
            <a:off x="6618288" y="2133600"/>
            <a:ext cx="203200"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9" name="Line 31"/>
          <p:cNvSpPr>
            <a:spLocks noChangeShapeType="1"/>
          </p:cNvSpPr>
          <p:nvPr/>
        </p:nvSpPr>
        <p:spPr bwMode="auto">
          <a:xfrm flipH="1">
            <a:off x="3643313" y="3005138"/>
            <a:ext cx="711200" cy="14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40" name="Line 32"/>
          <p:cNvSpPr>
            <a:spLocks noChangeShapeType="1"/>
          </p:cNvSpPr>
          <p:nvPr/>
        </p:nvSpPr>
        <p:spPr bwMode="auto">
          <a:xfrm>
            <a:off x="4746625" y="2974975"/>
            <a:ext cx="727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41" name="Text Box 33"/>
          <p:cNvSpPr txBox="1">
            <a:spLocks noChangeArrowheads="1"/>
          </p:cNvSpPr>
          <p:nvPr/>
        </p:nvSpPr>
        <p:spPr bwMode="auto">
          <a:xfrm>
            <a:off x="3484563" y="1727200"/>
            <a:ext cx="21621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solidFill>
                  <a:schemeClr val="tx2"/>
                </a:solidFill>
              </a:rPr>
              <a:t>Energy is transferred</a:t>
            </a:r>
          </a:p>
        </p:txBody>
      </p:sp>
      <p:sp>
        <p:nvSpPr>
          <p:cNvPr id="43042" name="Line 34"/>
          <p:cNvSpPr>
            <a:spLocks noChangeShapeType="1"/>
          </p:cNvSpPr>
          <p:nvPr/>
        </p:nvSpPr>
        <p:spPr bwMode="auto">
          <a:xfrm flipV="1">
            <a:off x="3279775" y="3629025"/>
            <a:ext cx="1147763" cy="10445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Line 2"/>
          <p:cNvSpPr>
            <a:spLocks noChangeShapeType="1"/>
          </p:cNvSpPr>
          <p:nvPr/>
        </p:nvSpPr>
        <p:spPr bwMode="auto">
          <a:xfrm>
            <a:off x="4554538" y="0"/>
            <a:ext cx="0" cy="7010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35" name="Text Box 3"/>
          <p:cNvSpPr txBox="1">
            <a:spLocks noChangeArrowheads="1"/>
          </p:cNvSpPr>
          <p:nvPr/>
        </p:nvSpPr>
        <p:spPr bwMode="auto">
          <a:xfrm>
            <a:off x="0"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Hot Object</a:t>
            </a:r>
          </a:p>
        </p:txBody>
      </p:sp>
      <p:sp>
        <p:nvSpPr>
          <p:cNvPr id="44036" name="Text Box 4"/>
          <p:cNvSpPr txBox="1">
            <a:spLocks noChangeArrowheads="1"/>
          </p:cNvSpPr>
          <p:nvPr/>
        </p:nvSpPr>
        <p:spPr bwMode="auto">
          <a:xfrm>
            <a:off x="4600575"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Cold Object</a:t>
            </a:r>
          </a:p>
        </p:txBody>
      </p:sp>
      <p:sp>
        <p:nvSpPr>
          <p:cNvPr id="44037" name="Oval 5"/>
          <p:cNvSpPr>
            <a:spLocks noChangeArrowheads="1"/>
          </p:cNvSpPr>
          <p:nvPr/>
        </p:nvSpPr>
        <p:spPr bwMode="auto">
          <a:xfrm>
            <a:off x="4265613" y="16843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9" name="Oval 7"/>
          <p:cNvSpPr>
            <a:spLocks noChangeArrowheads="1"/>
          </p:cNvSpPr>
          <p:nvPr/>
        </p:nvSpPr>
        <p:spPr bwMode="auto">
          <a:xfrm>
            <a:off x="1414463" y="34178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0" name="Line 8"/>
          <p:cNvSpPr>
            <a:spLocks noChangeShapeType="1"/>
          </p:cNvSpPr>
          <p:nvPr/>
        </p:nvSpPr>
        <p:spPr bwMode="auto">
          <a:xfrm flipH="1">
            <a:off x="246063" y="3584575"/>
            <a:ext cx="1292225" cy="156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1" name="Oval 9"/>
          <p:cNvSpPr>
            <a:spLocks noChangeArrowheads="1"/>
          </p:cNvSpPr>
          <p:nvPr/>
        </p:nvSpPr>
        <p:spPr bwMode="auto">
          <a:xfrm>
            <a:off x="2763838" y="2838450"/>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2" name="Oval 10"/>
          <p:cNvSpPr>
            <a:spLocks noChangeArrowheads="1"/>
          </p:cNvSpPr>
          <p:nvPr/>
        </p:nvSpPr>
        <p:spPr bwMode="auto">
          <a:xfrm>
            <a:off x="1865313" y="43767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3" name="Line 11"/>
          <p:cNvSpPr>
            <a:spLocks noChangeShapeType="1"/>
          </p:cNvSpPr>
          <p:nvPr/>
        </p:nvSpPr>
        <p:spPr bwMode="auto">
          <a:xfrm flipH="1" flipV="1">
            <a:off x="1524000" y="2960688"/>
            <a:ext cx="477838" cy="152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4" name="Oval 12"/>
          <p:cNvSpPr>
            <a:spLocks noChangeArrowheads="1"/>
          </p:cNvSpPr>
          <p:nvPr/>
        </p:nvSpPr>
        <p:spPr bwMode="auto">
          <a:xfrm>
            <a:off x="2851150" y="55514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5" name="Line 13"/>
          <p:cNvSpPr>
            <a:spLocks noChangeShapeType="1"/>
          </p:cNvSpPr>
          <p:nvPr/>
        </p:nvSpPr>
        <p:spPr bwMode="auto">
          <a:xfrm flipH="1">
            <a:off x="0" y="5689600"/>
            <a:ext cx="29464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6" name="Oval 14"/>
          <p:cNvSpPr>
            <a:spLocks noChangeArrowheads="1"/>
          </p:cNvSpPr>
          <p:nvPr/>
        </p:nvSpPr>
        <p:spPr bwMode="auto">
          <a:xfrm>
            <a:off x="703263" y="99536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7" name="Line 15"/>
          <p:cNvSpPr>
            <a:spLocks noChangeShapeType="1"/>
          </p:cNvSpPr>
          <p:nvPr/>
        </p:nvSpPr>
        <p:spPr bwMode="auto">
          <a:xfrm>
            <a:off x="885825" y="1204913"/>
            <a:ext cx="1784350" cy="13065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8" name="Oval 16"/>
          <p:cNvSpPr>
            <a:spLocks noChangeArrowheads="1"/>
          </p:cNvSpPr>
          <p:nvPr/>
        </p:nvSpPr>
        <p:spPr bwMode="auto">
          <a:xfrm>
            <a:off x="4622800" y="169227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49" name="Oval 17"/>
          <p:cNvSpPr>
            <a:spLocks noChangeArrowheads="1"/>
          </p:cNvSpPr>
          <p:nvPr/>
        </p:nvSpPr>
        <p:spPr bwMode="auto">
          <a:xfrm>
            <a:off x="6981825" y="27590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1" name="Oval 19"/>
          <p:cNvSpPr>
            <a:spLocks noChangeArrowheads="1"/>
          </p:cNvSpPr>
          <p:nvPr/>
        </p:nvSpPr>
        <p:spPr bwMode="auto">
          <a:xfrm>
            <a:off x="5080000" y="374491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2" name="Oval 20"/>
          <p:cNvSpPr>
            <a:spLocks noChangeArrowheads="1"/>
          </p:cNvSpPr>
          <p:nvPr/>
        </p:nvSpPr>
        <p:spPr bwMode="auto">
          <a:xfrm>
            <a:off x="6691313" y="196056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3" name="Oval 21"/>
          <p:cNvSpPr>
            <a:spLocks noChangeArrowheads="1"/>
          </p:cNvSpPr>
          <p:nvPr/>
        </p:nvSpPr>
        <p:spPr bwMode="auto">
          <a:xfrm>
            <a:off x="5834063" y="54435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4" name="Oval 22"/>
          <p:cNvSpPr>
            <a:spLocks noChangeArrowheads="1"/>
          </p:cNvSpPr>
          <p:nvPr/>
        </p:nvSpPr>
        <p:spPr bwMode="auto">
          <a:xfrm>
            <a:off x="7081838" y="35131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5" name="Oval 23"/>
          <p:cNvSpPr>
            <a:spLocks noChangeArrowheads="1"/>
          </p:cNvSpPr>
          <p:nvPr/>
        </p:nvSpPr>
        <p:spPr bwMode="auto">
          <a:xfrm>
            <a:off x="8243888" y="574992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6" name="Oval 24"/>
          <p:cNvSpPr>
            <a:spLocks noChangeArrowheads="1"/>
          </p:cNvSpPr>
          <p:nvPr/>
        </p:nvSpPr>
        <p:spPr bwMode="auto">
          <a:xfrm>
            <a:off x="3149600" y="455771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57" name="Line 25"/>
          <p:cNvSpPr>
            <a:spLocks noChangeShapeType="1"/>
          </p:cNvSpPr>
          <p:nvPr/>
        </p:nvSpPr>
        <p:spPr bwMode="auto">
          <a:xfrm>
            <a:off x="5268913" y="3903663"/>
            <a:ext cx="217487"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58" name="Line 26"/>
          <p:cNvSpPr>
            <a:spLocks noChangeShapeType="1"/>
          </p:cNvSpPr>
          <p:nvPr/>
        </p:nvSpPr>
        <p:spPr bwMode="auto">
          <a:xfrm flipH="1" flipV="1">
            <a:off x="5951538" y="5283200"/>
            <a:ext cx="14287" cy="2905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59" name="Line 27"/>
          <p:cNvSpPr>
            <a:spLocks noChangeShapeType="1"/>
          </p:cNvSpPr>
          <p:nvPr/>
        </p:nvSpPr>
        <p:spPr bwMode="auto">
          <a:xfrm>
            <a:off x="7227888" y="3643313"/>
            <a:ext cx="290512" cy="260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60" name="Line 28"/>
          <p:cNvSpPr>
            <a:spLocks noChangeShapeType="1"/>
          </p:cNvSpPr>
          <p:nvPr/>
        </p:nvSpPr>
        <p:spPr bwMode="auto">
          <a:xfrm flipH="1" flipV="1">
            <a:off x="8345488" y="5529263"/>
            <a:ext cx="44450" cy="349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61" name="Line 29"/>
          <p:cNvSpPr>
            <a:spLocks noChangeShapeType="1"/>
          </p:cNvSpPr>
          <p:nvPr/>
        </p:nvSpPr>
        <p:spPr bwMode="auto">
          <a:xfrm flipH="1">
            <a:off x="6618288" y="2133600"/>
            <a:ext cx="203200"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62" name="Line 30"/>
          <p:cNvSpPr>
            <a:spLocks noChangeShapeType="1"/>
          </p:cNvSpPr>
          <p:nvPr/>
        </p:nvSpPr>
        <p:spPr bwMode="auto">
          <a:xfrm flipH="1">
            <a:off x="2178050" y="2990850"/>
            <a:ext cx="7112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63" name="Line 31"/>
          <p:cNvSpPr>
            <a:spLocks noChangeShapeType="1"/>
          </p:cNvSpPr>
          <p:nvPr/>
        </p:nvSpPr>
        <p:spPr bwMode="auto">
          <a:xfrm>
            <a:off x="7127875" y="2887663"/>
            <a:ext cx="727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64" name="Text Box 32"/>
          <p:cNvSpPr txBox="1">
            <a:spLocks noChangeArrowheads="1"/>
          </p:cNvSpPr>
          <p:nvPr/>
        </p:nvSpPr>
        <p:spPr bwMode="auto">
          <a:xfrm>
            <a:off x="4572000" y="639763"/>
            <a:ext cx="25685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solidFill>
                  <a:schemeClr val="tx2"/>
                </a:solidFill>
              </a:rPr>
              <a:t>Process Continues For Other Particles</a:t>
            </a:r>
          </a:p>
        </p:txBody>
      </p:sp>
      <p:sp>
        <p:nvSpPr>
          <p:cNvPr id="44065" name="Line 33"/>
          <p:cNvSpPr>
            <a:spLocks noChangeShapeType="1"/>
          </p:cNvSpPr>
          <p:nvPr/>
        </p:nvSpPr>
        <p:spPr bwMode="auto">
          <a:xfrm flipV="1">
            <a:off x="3309938" y="3527425"/>
            <a:ext cx="1146175" cy="1146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Line 2"/>
          <p:cNvSpPr>
            <a:spLocks noChangeShapeType="1"/>
          </p:cNvSpPr>
          <p:nvPr/>
        </p:nvSpPr>
        <p:spPr bwMode="auto">
          <a:xfrm>
            <a:off x="4554538" y="0"/>
            <a:ext cx="0" cy="7010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3" name="Text Box 3"/>
          <p:cNvSpPr txBox="1">
            <a:spLocks noChangeArrowheads="1"/>
          </p:cNvSpPr>
          <p:nvPr/>
        </p:nvSpPr>
        <p:spPr bwMode="auto">
          <a:xfrm>
            <a:off x="0"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Hot Object</a:t>
            </a:r>
          </a:p>
        </p:txBody>
      </p:sp>
      <p:sp>
        <p:nvSpPr>
          <p:cNvPr id="46084" name="Text Box 4"/>
          <p:cNvSpPr txBox="1">
            <a:spLocks noChangeArrowheads="1"/>
          </p:cNvSpPr>
          <p:nvPr/>
        </p:nvSpPr>
        <p:spPr bwMode="auto">
          <a:xfrm>
            <a:off x="4600575"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Cold Object</a:t>
            </a:r>
          </a:p>
        </p:txBody>
      </p:sp>
      <p:sp>
        <p:nvSpPr>
          <p:cNvPr id="46085" name="Oval 5"/>
          <p:cNvSpPr>
            <a:spLocks noChangeArrowheads="1"/>
          </p:cNvSpPr>
          <p:nvPr/>
        </p:nvSpPr>
        <p:spPr bwMode="auto">
          <a:xfrm>
            <a:off x="4265613" y="168433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6" name="Oval 6"/>
          <p:cNvSpPr>
            <a:spLocks noChangeArrowheads="1"/>
          </p:cNvSpPr>
          <p:nvPr/>
        </p:nvSpPr>
        <p:spPr bwMode="auto">
          <a:xfrm>
            <a:off x="1414463" y="34178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7" name="Line 7"/>
          <p:cNvSpPr>
            <a:spLocks noChangeShapeType="1"/>
          </p:cNvSpPr>
          <p:nvPr/>
        </p:nvSpPr>
        <p:spPr bwMode="auto">
          <a:xfrm flipH="1">
            <a:off x="246063" y="3584575"/>
            <a:ext cx="1292225" cy="156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88" name="Oval 8"/>
          <p:cNvSpPr>
            <a:spLocks noChangeArrowheads="1"/>
          </p:cNvSpPr>
          <p:nvPr/>
        </p:nvSpPr>
        <p:spPr bwMode="auto">
          <a:xfrm>
            <a:off x="2763838" y="2838450"/>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9" name="Oval 9"/>
          <p:cNvSpPr>
            <a:spLocks noChangeArrowheads="1"/>
          </p:cNvSpPr>
          <p:nvPr/>
        </p:nvSpPr>
        <p:spPr bwMode="auto">
          <a:xfrm>
            <a:off x="1865313" y="43767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0" name="Line 10"/>
          <p:cNvSpPr>
            <a:spLocks noChangeShapeType="1"/>
          </p:cNvSpPr>
          <p:nvPr/>
        </p:nvSpPr>
        <p:spPr bwMode="auto">
          <a:xfrm flipH="1" flipV="1">
            <a:off x="1524000" y="2960688"/>
            <a:ext cx="477838" cy="152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1" name="Oval 11"/>
          <p:cNvSpPr>
            <a:spLocks noChangeArrowheads="1"/>
          </p:cNvSpPr>
          <p:nvPr/>
        </p:nvSpPr>
        <p:spPr bwMode="auto">
          <a:xfrm>
            <a:off x="2851150" y="55514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2" name="Line 12"/>
          <p:cNvSpPr>
            <a:spLocks noChangeShapeType="1"/>
          </p:cNvSpPr>
          <p:nvPr/>
        </p:nvSpPr>
        <p:spPr bwMode="auto">
          <a:xfrm flipH="1">
            <a:off x="0" y="5689600"/>
            <a:ext cx="29464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3" name="Oval 13"/>
          <p:cNvSpPr>
            <a:spLocks noChangeArrowheads="1"/>
          </p:cNvSpPr>
          <p:nvPr/>
        </p:nvSpPr>
        <p:spPr bwMode="auto">
          <a:xfrm>
            <a:off x="703263" y="99536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4" name="Line 14"/>
          <p:cNvSpPr>
            <a:spLocks noChangeShapeType="1"/>
          </p:cNvSpPr>
          <p:nvPr/>
        </p:nvSpPr>
        <p:spPr bwMode="auto">
          <a:xfrm>
            <a:off x="885825" y="1204913"/>
            <a:ext cx="1784350" cy="13065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5" name="Oval 15"/>
          <p:cNvSpPr>
            <a:spLocks noChangeArrowheads="1"/>
          </p:cNvSpPr>
          <p:nvPr/>
        </p:nvSpPr>
        <p:spPr bwMode="auto">
          <a:xfrm>
            <a:off x="4622800" y="16922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6" name="Oval 16"/>
          <p:cNvSpPr>
            <a:spLocks noChangeArrowheads="1"/>
          </p:cNvSpPr>
          <p:nvPr/>
        </p:nvSpPr>
        <p:spPr bwMode="auto">
          <a:xfrm>
            <a:off x="6981825" y="27590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7" name="Oval 17"/>
          <p:cNvSpPr>
            <a:spLocks noChangeArrowheads="1"/>
          </p:cNvSpPr>
          <p:nvPr/>
        </p:nvSpPr>
        <p:spPr bwMode="auto">
          <a:xfrm>
            <a:off x="5080000" y="374491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8" name="Oval 18"/>
          <p:cNvSpPr>
            <a:spLocks noChangeArrowheads="1"/>
          </p:cNvSpPr>
          <p:nvPr/>
        </p:nvSpPr>
        <p:spPr bwMode="auto">
          <a:xfrm>
            <a:off x="6691313" y="196056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9" name="Oval 19"/>
          <p:cNvSpPr>
            <a:spLocks noChangeArrowheads="1"/>
          </p:cNvSpPr>
          <p:nvPr/>
        </p:nvSpPr>
        <p:spPr bwMode="auto">
          <a:xfrm>
            <a:off x="5834063" y="54435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0" name="Oval 20"/>
          <p:cNvSpPr>
            <a:spLocks noChangeArrowheads="1"/>
          </p:cNvSpPr>
          <p:nvPr/>
        </p:nvSpPr>
        <p:spPr bwMode="auto">
          <a:xfrm>
            <a:off x="7081838" y="3513138"/>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1" name="Oval 21"/>
          <p:cNvSpPr>
            <a:spLocks noChangeArrowheads="1"/>
          </p:cNvSpPr>
          <p:nvPr/>
        </p:nvSpPr>
        <p:spPr bwMode="auto">
          <a:xfrm>
            <a:off x="8243888" y="574992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2" name="Oval 22"/>
          <p:cNvSpPr>
            <a:spLocks noChangeArrowheads="1"/>
          </p:cNvSpPr>
          <p:nvPr/>
        </p:nvSpPr>
        <p:spPr bwMode="auto">
          <a:xfrm>
            <a:off x="3149600" y="4557713"/>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3" name="Line 23"/>
          <p:cNvSpPr>
            <a:spLocks noChangeShapeType="1"/>
          </p:cNvSpPr>
          <p:nvPr/>
        </p:nvSpPr>
        <p:spPr bwMode="auto">
          <a:xfrm>
            <a:off x="5268913" y="3903663"/>
            <a:ext cx="217487"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4" name="Line 24"/>
          <p:cNvSpPr>
            <a:spLocks noChangeShapeType="1"/>
          </p:cNvSpPr>
          <p:nvPr/>
        </p:nvSpPr>
        <p:spPr bwMode="auto">
          <a:xfrm flipH="1" flipV="1">
            <a:off x="5951538" y="5283200"/>
            <a:ext cx="14287" cy="2905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5" name="Line 25"/>
          <p:cNvSpPr>
            <a:spLocks noChangeShapeType="1"/>
          </p:cNvSpPr>
          <p:nvPr/>
        </p:nvSpPr>
        <p:spPr bwMode="auto">
          <a:xfrm>
            <a:off x="7227888" y="3643313"/>
            <a:ext cx="290512" cy="260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6" name="Line 26"/>
          <p:cNvSpPr>
            <a:spLocks noChangeShapeType="1"/>
          </p:cNvSpPr>
          <p:nvPr/>
        </p:nvSpPr>
        <p:spPr bwMode="auto">
          <a:xfrm flipH="1" flipV="1">
            <a:off x="8345488" y="5529263"/>
            <a:ext cx="44450" cy="349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7" name="Line 27"/>
          <p:cNvSpPr>
            <a:spLocks noChangeShapeType="1"/>
          </p:cNvSpPr>
          <p:nvPr/>
        </p:nvSpPr>
        <p:spPr bwMode="auto">
          <a:xfrm flipH="1">
            <a:off x="6618288" y="2133600"/>
            <a:ext cx="203200" cy="13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8" name="Line 28"/>
          <p:cNvSpPr>
            <a:spLocks noChangeShapeType="1"/>
          </p:cNvSpPr>
          <p:nvPr/>
        </p:nvSpPr>
        <p:spPr bwMode="auto">
          <a:xfrm flipH="1">
            <a:off x="2178050" y="2990850"/>
            <a:ext cx="7112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9" name="Line 29"/>
          <p:cNvSpPr>
            <a:spLocks noChangeShapeType="1"/>
          </p:cNvSpPr>
          <p:nvPr/>
        </p:nvSpPr>
        <p:spPr bwMode="auto">
          <a:xfrm>
            <a:off x="7127875" y="2887663"/>
            <a:ext cx="727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10" name="Text Box 30"/>
          <p:cNvSpPr txBox="1">
            <a:spLocks noChangeArrowheads="1"/>
          </p:cNvSpPr>
          <p:nvPr/>
        </p:nvSpPr>
        <p:spPr bwMode="auto">
          <a:xfrm>
            <a:off x="4572000" y="639763"/>
            <a:ext cx="25685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solidFill>
                  <a:schemeClr val="tx2"/>
                </a:solidFill>
              </a:rPr>
              <a:t>Kinetic Energy is Transferred</a:t>
            </a:r>
          </a:p>
        </p:txBody>
      </p:sp>
      <p:sp>
        <p:nvSpPr>
          <p:cNvPr id="46111" name="Line 31"/>
          <p:cNvSpPr>
            <a:spLocks noChangeShapeType="1"/>
          </p:cNvSpPr>
          <p:nvPr/>
        </p:nvSpPr>
        <p:spPr bwMode="auto">
          <a:xfrm>
            <a:off x="4760913" y="1814513"/>
            <a:ext cx="5222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12" name="Line 32"/>
          <p:cNvSpPr>
            <a:spLocks noChangeShapeType="1"/>
          </p:cNvSpPr>
          <p:nvPr/>
        </p:nvSpPr>
        <p:spPr bwMode="auto">
          <a:xfrm flipH="1">
            <a:off x="4106863" y="1828800"/>
            <a:ext cx="261937" cy="276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13" name="Line 33"/>
          <p:cNvSpPr>
            <a:spLocks noChangeShapeType="1"/>
          </p:cNvSpPr>
          <p:nvPr/>
        </p:nvSpPr>
        <p:spPr bwMode="auto">
          <a:xfrm flipV="1">
            <a:off x="3279775" y="3482975"/>
            <a:ext cx="1233488" cy="1176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Line 2"/>
          <p:cNvSpPr>
            <a:spLocks noChangeShapeType="1"/>
          </p:cNvSpPr>
          <p:nvPr/>
        </p:nvSpPr>
        <p:spPr bwMode="auto">
          <a:xfrm>
            <a:off x="4554538" y="0"/>
            <a:ext cx="0" cy="7010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07" name="Text Box 3"/>
          <p:cNvSpPr txBox="1">
            <a:spLocks noChangeArrowheads="1"/>
          </p:cNvSpPr>
          <p:nvPr/>
        </p:nvSpPr>
        <p:spPr bwMode="auto">
          <a:xfrm>
            <a:off x="0"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Hot Object</a:t>
            </a:r>
          </a:p>
        </p:txBody>
      </p:sp>
      <p:sp>
        <p:nvSpPr>
          <p:cNvPr id="47108" name="Text Box 4"/>
          <p:cNvSpPr txBox="1">
            <a:spLocks noChangeArrowheads="1"/>
          </p:cNvSpPr>
          <p:nvPr/>
        </p:nvSpPr>
        <p:spPr bwMode="auto">
          <a:xfrm>
            <a:off x="4600575" y="0"/>
            <a:ext cx="45434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3200"/>
              <a:t>Cold Object</a:t>
            </a:r>
          </a:p>
        </p:txBody>
      </p:sp>
      <p:sp>
        <p:nvSpPr>
          <p:cNvPr id="47109" name="Oval 5"/>
          <p:cNvSpPr>
            <a:spLocks noChangeArrowheads="1"/>
          </p:cNvSpPr>
          <p:nvPr/>
        </p:nvSpPr>
        <p:spPr bwMode="auto">
          <a:xfrm>
            <a:off x="3627438" y="2381250"/>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0" name="Oval 6"/>
          <p:cNvSpPr>
            <a:spLocks noChangeArrowheads="1"/>
          </p:cNvSpPr>
          <p:nvPr/>
        </p:nvSpPr>
        <p:spPr bwMode="auto">
          <a:xfrm>
            <a:off x="1414463" y="341788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1" name="Line 7"/>
          <p:cNvSpPr>
            <a:spLocks noChangeShapeType="1"/>
          </p:cNvSpPr>
          <p:nvPr/>
        </p:nvSpPr>
        <p:spPr bwMode="auto">
          <a:xfrm flipH="1">
            <a:off x="246063" y="3584575"/>
            <a:ext cx="1292225" cy="1568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2" name="Oval 8"/>
          <p:cNvSpPr>
            <a:spLocks noChangeArrowheads="1"/>
          </p:cNvSpPr>
          <p:nvPr/>
        </p:nvSpPr>
        <p:spPr bwMode="auto">
          <a:xfrm>
            <a:off x="2763838" y="2838450"/>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3" name="Oval 9"/>
          <p:cNvSpPr>
            <a:spLocks noChangeArrowheads="1"/>
          </p:cNvSpPr>
          <p:nvPr/>
        </p:nvSpPr>
        <p:spPr bwMode="auto">
          <a:xfrm>
            <a:off x="1865313" y="437673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4" name="Line 10"/>
          <p:cNvSpPr>
            <a:spLocks noChangeShapeType="1"/>
          </p:cNvSpPr>
          <p:nvPr/>
        </p:nvSpPr>
        <p:spPr bwMode="auto">
          <a:xfrm flipH="1" flipV="1">
            <a:off x="1393825" y="4484688"/>
            <a:ext cx="6080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5" name="Oval 11"/>
          <p:cNvSpPr>
            <a:spLocks noChangeArrowheads="1"/>
          </p:cNvSpPr>
          <p:nvPr/>
        </p:nvSpPr>
        <p:spPr bwMode="auto">
          <a:xfrm>
            <a:off x="6669088" y="6116638"/>
            <a:ext cx="276225" cy="276225"/>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6" name="Line 12"/>
          <p:cNvSpPr>
            <a:spLocks noChangeShapeType="1"/>
          </p:cNvSpPr>
          <p:nvPr/>
        </p:nvSpPr>
        <p:spPr bwMode="auto">
          <a:xfrm flipV="1">
            <a:off x="6821488" y="5457825"/>
            <a:ext cx="798512" cy="768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7" name="Oval 13"/>
          <p:cNvSpPr>
            <a:spLocks noChangeArrowheads="1"/>
          </p:cNvSpPr>
          <p:nvPr/>
        </p:nvSpPr>
        <p:spPr bwMode="auto">
          <a:xfrm>
            <a:off x="2576513" y="218598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8" name="Line 14"/>
          <p:cNvSpPr>
            <a:spLocks noChangeShapeType="1"/>
          </p:cNvSpPr>
          <p:nvPr/>
        </p:nvSpPr>
        <p:spPr bwMode="auto">
          <a:xfrm flipH="1">
            <a:off x="1784350" y="2352675"/>
            <a:ext cx="885825" cy="552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9" name="Oval 15"/>
          <p:cNvSpPr>
            <a:spLocks noChangeArrowheads="1"/>
          </p:cNvSpPr>
          <p:nvPr/>
        </p:nvSpPr>
        <p:spPr bwMode="auto">
          <a:xfrm>
            <a:off x="4622800" y="16922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0" name="Oval 16"/>
          <p:cNvSpPr>
            <a:spLocks noChangeArrowheads="1"/>
          </p:cNvSpPr>
          <p:nvPr/>
        </p:nvSpPr>
        <p:spPr bwMode="auto">
          <a:xfrm>
            <a:off x="6981825" y="27590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1" name="Oval 17"/>
          <p:cNvSpPr>
            <a:spLocks noChangeArrowheads="1"/>
          </p:cNvSpPr>
          <p:nvPr/>
        </p:nvSpPr>
        <p:spPr bwMode="auto">
          <a:xfrm>
            <a:off x="5080000" y="3744913"/>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2" name="Oval 18"/>
          <p:cNvSpPr>
            <a:spLocks noChangeArrowheads="1"/>
          </p:cNvSpPr>
          <p:nvPr/>
        </p:nvSpPr>
        <p:spPr bwMode="auto">
          <a:xfrm>
            <a:off x="6691313" y="1960563"/>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3" name="Oval 19"/>
          <p:cNvSpPr>
            <a:spLocks noChangeArrowheads="1"/>
          </p:cNvSpPr>
          <p:nvPr/>
        </p:nvSpPr>
        <p:spPr bwMode="auto">
          <a:xfrm>
            <a:off x="5834063" y="5443538"/>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4" name="Oval 20"/>
          <p:cNvSpPr>
            <a:spLocks noChangeArrowheads="1"/>
          </p:cNvSpPr>
          <p:nvPr/>
        </p:nvSpPr>
        <p:spPr bwMode="auto">
          <a:xfrm>
            <a:off x="3424238" y="5675313"/>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5" name="Oval 21"/>
          <p:cNvSpPr>
            <a:spLocks noChangeArrowheads="1"/>
          </p:cNvSpPr>
          <p:nvPr/>
        </p:nvSpPr>
        <p:spPr bwMode="auto">
          <a:xfrm>
            <a:off x="8243888" y="5749925"/>
            <a:ext cx="276225" cy="276225"/>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6" name="Oval 22"/>
          <p:cNvSpPr>
            <a:spLocks noChangeArrowheads="1"/>
          </p:cNvSpPr>
          <p:nvPr/>
        </p:nvSpPr>
        <p:spPr bwMode="auto">
          <a:xfrm>
            <a:off x="3803650" y="3673475"/>
            <a:ext cx="276225" cy="276225"/>
          </a:xfrm>
          <a:prstGeom prst="ellipse">
            <a:avLst/>
          </a:prstGeom>
          <a:solidFill>
            <a:srgbClr val="FF00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7" name="Line 23"/>
          <p:cNvSpPr>
            <a:spLocks noChangeShapeType="1"/>
          </p:cNvSpPr>
          <p:nvPr/>
        </p:nvSpPr>
        <p:spPr bwMode="auto">
          <a:xfrm>
            <a:off x="5224463" y="3875088"/>
            <a:ext cx="347662"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8" name="Line 24"/>
          <p:cNvSpPr>
            <a:spLocks noChangeShapeType="1"/>
          </p:cNvSpPr>
          <p:nvPr/>
        </p:nvSpPr>
        <p:spPr bwMode="auto">
          <a:xfrm flipH="1" flipV="1">
            <a:off x="5951538" y="5080000"/>
            <a:ext cx="0" cy="479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9" name="Line 25"/>
          <p:cNvSpPr>
            <a:spLocks noChangeShapeType="1"/>
          </p:cNvSpPr>
          <p:nvPr/>
        </p:nvSpPr>
        <p:spPr bwMode="auto">
          <a:xfrm flipH="1">
            <a:off x="3178175" y="5805488"/>
            <a:ext cx="392113" cy="114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0" name="Line 26"/>
          <p:cNvSpPr>
            <a:spLocks noChangeShapeType="1"/>
          </p:cNvSpPr>
          <p:nvPr/>
        </p:nvSpPr>
        <p:spPr bwMode="auto">
          <a:xfrm flipH="1" flipV="1">
            <a:off x="8345488" y="5529263"/>
            <a:ext cx="44450" cy="349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1" name="Line 27"/>
          <p:cNvSpPr>
            <a:spLocks noChangeShapeType="1"/>
          </p:cNvSpPr>
          <p:nvPr/>
        </p:nvSpPr>
        <p:spPr bwMode="auto">
          <a:xfrm flipH="1">
            <a:off x="6488113" y="2105025"/>
            <a:ext cx="361950" cy="260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2" name="Line 28"/>
          <p:cNvSpPr>
            <a:spLocks noChangeShapeType="1"/>
          </p:cNvSpPr>
          <p:nvPr/>
        </p:nvSpPr>
        <p:spPr bwMode="auto">
          <a:xfrm flipH="1">
            <a:off x="2178050" y="2990850"/>
            <a:ext cx="711200" cy="14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3" name="Line 29"/>
          <p:cNvSpPr>
            <a:spLocks noChangeShapeType="1"/>
          </p:cNvSpPr>
          <p:nvPr/>
        </p:nvSpPr>
        <p:spPr bwMode="auto">
          <a:xfrm>
            <a:off x="7127875" y="2887663"/>
            <a:ext cx="7270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4" name="Text Box 30"/>
          <p:cNvSpPr txBox="1">
            <a:spLocks noChangeArrowheads="1"/>
          </p:cNvSpPr>
          <p:nvPr/>
        </p:nvSpPr>
        <p:spPr bwMode="auto">
          <a:xfrm>
            <a:off x="4572000" y="639763"/>
            <a:ext cx="4251325" cy="124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solidFill>
                  <a:schemeClr val="tx2"/>
                </a:solidFill>
              </a:rPr>
              <a:t>Process continues until the </a:t>
            </a:r>
            <a:r>
              <a:rPr lang="en-US" sz="2800" b="1">
                <a:solidFill>
                  <a:schemeClr val="tx2"/>
                </a:solidFill>
              </a:rPr>
              <a:t>average</a:t>
            </a:r>
            <a:r>
              <a:rPr lang="en-US">
                <a:solidFill>
                  <a:schemeClr val="tx2"/>
                </a:solidFill>
              </a:rPr>
              <a:t> kinetic energy of the particles is the same</a:t>
            </a:r>
          </a:p>
        </p:txBody>
      </p:sp>
      <p:sp>
        <p:nvSpPr>
          <p:cNvPr id="47135" name="Line 31"/>
          <p:cNvSpPr>
            <a:spLocks noChangeShapeType="1"/>
          </p:cNvSpPr>
          <p:nvPr/>
        </p:nvSpPr>
        <p:spPr bwMode="auto">
          <a:xfrm>
            <a:off x="4760913" y="1814513"/>
            <a:ext cx="5222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6" name="Line 32"/>
          <p:cNvSpPr>
            <a:spLocks noChangeShapeType="1"/>
          </p:cNvSpPr>
          <p:nvPr/>
        </p:nvSpPr>
        <p:spPr bwMode="auto">
          <a:xfrm flipH="1">
            <a:off x="3468688" y="2525713"/>
            <a:ext cx="261937" cy="276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7" name="Line 33"/>
          <p:cNvSpPr>
            <a:spLocks noChangeShapeType="1"/>
          </p:cNvSpPr>
          <p:nvPr/>
        </p:nvSpPr>
        <p:spPr bwMode="auto">
          <a:xfrm flipH="1">
            <a:off x="3468688" y="3832225"/>
            <a:ext cx="508000" cy="4349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Thermal Equilibrium</a:t>
            </a:r>
          </a:p>
        </p:txBody>
      </p:sp>
      <p:sp>
        <p:nvSpPr>
          <p:cNvPr id="48131" name="Rectangle 3"/>
          <p:cNvSpPr>
            <a:spLocks noGrp="1" noChangeArrowheads="1"/>
          </p:cNvSpPr>
          <p:nvPr>
            <p:ph type="body" idx="1"/>
          </p:nvPr>
        </p:nvSpPr>
        <p:spPr/>
        <p:txBody>
          <a:bodyPr/>
          <a:lstStyle/>
          <a:p>
            <a:r>
              <a:rPr lang="en-US" dirty="0"/>
              <a:t>When the average kinetic energy of the particles are the same, the two objects are in thermal equilibrium</a:t>
            </a:r>
          </a:p>
          <a:p>
            <a:r>
              <a:rPr lang="en-US" dirty="0"/>
              <a:t>This means they have the same temperature (but not necessarily the same amount of </a:t>
            </a:r>
            <a:r>
              <a:rPr lang="en-US" dirty="0" smtClean="0"/>
              <a:t>thermal </a:t>
            </a:r>
            <a:r>
              <a:rPr lang="en-US" dirty="0"/>
              <a:t>energy)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Zeroeth Law of Thermodynamics</a:t>
            </a:r>
          </a:p>
        </p:txBody>
      </p:sp>
      <p:sp>
        <p:nvSpPr>
          <p:cNvPr id="49155" name="Rectangle 3"/>
          <p:cNvSpPr>
            <a:spLocks noGrp="1" noChangeArrowheads="1"/>
          </p:cNvSpPr>
          <p:nvPr>
            <p:ph sz="half" idx="1"/>
          </p:nvPr>
        </p:nvSpPr>
        <p:spPr>
          <a:xfrm>
            <a:off x="519545" y="1665882"/>
            <a:ext cx="3810000" cy="4114800"/>
          </a:xfrm>
        </p:spPr>
        <p:txBody>
          <a:bodyPr/>
          <a:lstStyle/>
          <a:p>
            <a:r>
              <a:rPr lang="en-US" dirty="0"/>
              <a:t>If object A is in thermal equilibrium with object B, and object C is also in thermal equilibrium with object B, then objects A and C will be in thermal equilibrium if brought into thermal contact</a:t>
            </a:r>
          </a:p>
        </p:txBody>
      </p:sp>
      <p:sp>
        <p:nvSpPr>
          <p:cNvPr id="3" name="Content Placeholder 2"/>
          <p:cNvSpPr>
            <a:spLocks noGrp="1"/>
          </p:cNvSpPr>
          <p:nvPr>
            <p:ph sz="half" idx="2"/>
          </p:nvPr>
        </p:nvSpPr>
        <p:spPr/>
        <p:txBody>
          <a:bodyPr/>
          <a:lstStyle/>
          <a:p>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1926" y="1665882"/>
            <a:ext cx="4442692" cy="41759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95564"/>
            <a:ext cx="7772400" cy="1143000"/>
          </a:xfrm>
        </p:spPr>
        <p:txBody>
          <a:bodyPr/>
          <a:lstStyle/>
          <a:p>
            <a:r>
              <a:rPr lang="en-US" dirty="0"/>
              <a:t>Assumptions of Kinetic Model</a:t>
            </a:r>
          </a:p>
        </p:txBody>
      </p:sp>
      <p:sp>
        <p:nvSpPr>
          <p:cNvPr id="29699" name="Rectangle 3"/>
          <p:cNvSpPr>
            <a:spLocks noGrp="1" noChangeArrowheads="1"/>
          </p:cNvSpPr>
          <p:nvPr>
            <p:ph sz="half" idx="1"/>
          </p:nvPr>
        </p:nvSpPr>
        <p:spPr>
          <a:xfrm>
            <a:off x="452582" y="1500909"/>
            <a:ext cx="4052455" cy="4114800"/>
          </a:xfrm>
        </p:spPr>
        <p:txBody>
          <a:bodyPr/>
          <a:lstStyle/>
          <a:p>
            <a:pPr marL="609600" indent="-609600">
              <a:buFontTx/>
              <a:buAutoNum type="arabicPeriod"/>
            </a:pPr>
            <a:r>
              <a:rPr lang="en-US" dirty="0"/>
              <a:t>Begin at the gas level – assume it is an ideal gas with no intermolecular interactions</a:t>
            </a:r>
          </a:p>
          <a:p>
            <a:pPr marL="609600" indent="-609600">
              <a:buFontTx/>
              <a:buAutoNum type="arabicPeriod"/>
            </a:pPr>
            <a:r>
              <a:rPr lang="en-US" dirty="0"/>
              <a:t>There are a large number of identical particles </a:t>
            </a:r>
            <a:r>
              <a:rPr lang="en-US" dirty="0" smtClean="0"/>
              <a:t>present</a:t>
            </a:r>
          </a:p>
          <a:p>
            <a:pPr marL="609600" indent="-609600">
              <a:buFontTx/>
              <a:buAutoNum type="arabicPeriod"/>
            </a:pPr>
            <a:r>
              <a:rPr lang="en-US" dirty="0" smtClean="0"/>
              <a:t>All </a:t>
            </a:r>
            <a:r>
              <a:rPr lang="en-US" dirty="0"/>
              <a:t>particles are perfect, hard spheres that collide elastically</a:t>
            </a:r>
          </a:p>
          <a:p>
            <a:pPr marL="609600" indent="-609600">
              <a:buFontTx/>
              <a:buAutoNum type="arabicPeriod"/>
            </a:pPr>
            <a:endParaRPr lang="en-US" dirty="0" smtClean="0"/>
          </a:p>
        </p:txBody>
      </p:sp>
      <p:sp>
        <p:nvSpPr>
          <p:cNvPr id="2" name="Content Placeholder 1"/>
          <p:cNvSpPr>
            <a:spLocks noGrp="1"/>
          </p:cNvSpPr>
          <p:nvPr>
            <p:ph sz="half" idx="2"/>
          </p:nvPr>
        </p:nvSpPr>
        <p:spPr>
          <a:xfrm>
            <a:off x="4611255" y="1528618"/>
            <a:ext cx="3810000" cy="4114800"/>
          </a:xfrm>
        </p:spPr>
        <p:txBody>
          <a:bodyPr/>
          <a:lstStyle/>
          <a:p>
            <a:pPr marL="514350" indent="-514350">
              <a:buAutoNum type="arabicPeriod" startAt="4"/>
            </a:pPr>
            <a:r>
              <a:rPr lang="en-US" dirty="0" smtClean="0"/>
              <a:t>All </a:t>
            </a:r>
            <a:r>
              <a:rPr lang="en-US" dirty="0"/>
              <a:t>particles obey Newton’s Laws of Motion and move at </a:t>
            </a:r>
            <a:r>
              <a:rPr lang="en-US" dirty="0" smtClean="0"/>
              <a:t>random</a:t>
            </a:r>
          </a:p>
          <a:p>
            <a:pPr marL="514350" indent="-514350">
              <a:buAutoNum type="arabicPeriod" startAt="4"/>
            </a:pPr>
            <a:endParaRPr lang="en-US" dirty="0"/>
          </a:p>
          <a:p>
            <a:pPr marL="0" indent="0">
              <a:buNone/>
            </a:pPr>
            <a:endParaRPr lang="en-US" dirty="0"/>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076" b="12474"/>
          <a:stretch/>
        </p:blipFill>
        <p:spPr bwMode="auto">
          <a:xfrm>
            <a:off x="4876801" y="3333030"/>
            <a:ext cx="3925454" cy="3236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5"/>
          <p:cNvSpPr>
            <a:spLocks noChangeArrowheads="1"/>
          </p:cNvSpPr>
          <p:nvPr/>
        </p:nvSpPr>
        <p:spPr bwMode="auto">
          <a:xfrm>
            <a:off x="3657600" y="533400"/>
            <a:ext cx="4876800" cy="5867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6" name="Oval 6"/>
          <p:cNvSpPr>
            <a:spLocks noChangeArrowheads="1"/>
          </p:cNvSpPr>
          <p:nvPr/>
        </p:nvSpPr>
        <p:spPr bwMode="auto">
          <a:xfrm>
            <a:off x="4038600" y="8382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7" name="Line 7"/>
          <p:cNvSpPr>
            <a:spLocks noChangeShapeType="1"/>
          </p:cNvSpPr>
          <p:nvPr/>
        </p:nvSpPr>
        <p:spPr bwMode="auto">
          <a:xfrm>
            <a:off x="4114800" y="9144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8" name="Oval 8"/>
          <p:cNvSpPr>
            <a:spLocks noChangeArrowheads="1"/>
          </p:cNvSpPr>
          <p:nvPr/>
        </p:nvSpPr>
        <p:spPr bwMode="auto">
          <a:xfrm>
            <a:off x="4114800" y="1752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9" name="Oval 9"/>
          <p:cNvSpPr>
            <a:spLocks noChangeArrowheads="1"/>
          </p:cNvSpPr>
          <p:nvPr/>
        </p:nvSpPr>
        <p:spPr bwMode="auto">
          <a:xfrm>
            <a:off x="5867400" y="14478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0" name="Oval 10"/>
          <p:cNvSpPr>
            <a:spLocks noChangeArrowheads="1"/>
          </p:cNvSpPr>
          <p:nvPr/>
        </p:nvSpPr>
        <p:spPr bwMode="auto">
          <a:xfrm>
            <a:off x="4419600" y="30480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1" name="Oval 11"/>
          <p:cNvSpPr>
            <a:spLocks noChangeArrowheads="1"/>
          </p:cNvSpPr>
          <p:nvPr/>
        </p:nvSpPr>
        <p:spPr bwMode="auto">
          <a:xfrm>
            <a:off x="6629400" y="2514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2" name="Oval 12"/>
          <p:cNvSpPr>
            <a:spLocks noChangeArrowheads="1"/>
          </p:cNvSpPr>
          <p:nvPr/>
        </p:nvSpPr>
        <p:spPr bwMode="auto">
          <a:xfrm>
            <a:off x="4191000" y="47244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3" name="Oval 13"/>
          <p:cNvSpPr>
            <a:spLocks noChangeArrowheads="1"/>
          </p:cNvSpPr>
          <p:nvPr/>
        </p:nvSpPr>
        <p:spPr bwMode="auto">
          <a:xfrm>
            <a:off x="5715000" y="43434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4" name="Oval 14"/>
          <p:cNvSpPr>
            <a:spLocks noChangeArrowheads="1"/>
          </p:cNvSpPr>
          <p:nvPr/>
        </p:nvSpPr>
        <p:spPr bwMode="auto">
          <a:xfrm>
            <a:off x="5791200" y="2514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5" name="Oval 15"/>
          <p:cNvSpPr>
            <a:spLocks noChangeArrowheads="1"/>
          </p:cNvSpPr>
          <p:nvPr/>
        </p:nvSpPr>
        <p:spPr bwMode="auto">
          <a:xfrm>
            <a:off x="6781800" y="3657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6" name="Oval 16"/>
          <p:cNvSpPr>
            <a:spLocks noChangeArrowheads="1"/>
          </p:cNvSpPr>
          <p:nvPr/>
        </p:nvSpPr>
        <p:spPr bwMode="auto">
          <a:xfrm>
            <a:off x="7239000" y="990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7" name="Oval 17"/>
          <p:cNvSpPr>
            <a:spLocks noChangeArrowheads="1"/>
          </p:cNvSpPr>
          <p:nvPr/>
        </p:nvSpPr>
        <p:spPr bwMode="auto">
          <a:xfrm>
            <a:off x="7620000" y="20574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8" name="Oval 18"/>
          <p:cNvSpPr>
            <a:spLocks noChangeArrowheads="1"/>
          </p:cNvSpPr>
          <p:nvPr/>
        </p:nvSpPr>
        <p:spPr bwMode="auto">
          <a:xfrm>
            <a:off x="7696200" y="56388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9" name="Oval 19"/>
          <p:cNvSpPr>
            <a:spLocks noChangeArrowheads="1"/>
          </p:cNvSpPr>
          <p:nvPr/>
        </p:nvSpPr>
        <p:spPr bwMode="auto">
          <a:xfrm>
            <a:off x="4800600" y="5562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0" name="Oval 20"/>
          <p:cNvSpPr>
            <a:spLocks noChangeArrowheads="1"/>
          </p:cNvSpPr>
          <p:nvPr/>
        </p:nvSpPr>
        <p:spPr bwMode="auto">
          <a:xfrm>
            <a:off x="6858000" y="49530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1" name="Oval 21"/>
          <p:cNvSpPr>
            <a:spLocks noChangeArrowheads="1"/>
          </p:cNvSpPr>
          <p:nvPr/>
        </p:nvSpPr>
        <p:spPr bwMode="auto">
          <a:xfrm>
            <a:off x="7543800" y="41148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2" name="Line 22"/>
          <p:cNvSpPr>
            <a:spLocks noChangeShapeType="1"/>
          </p:cNvSpPr>
          <p:nvPr/>
        </p:nvSpPr>
        <p:spPr bwMode="auto">
          <a:xfrm flipV="1">
            <a:off x="4191000" y="1219200"/>
            <a:ext cx="9144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3" name="Line 23"/>
          <p:cNvSpPr>
            <a:spLocks noChangeShapeType="1"/>
          </p:cNvSpPr>
          <p:nvPr/>
        </p:nvSpPr>
        <p:spPr bwMode="auto">
          <a:xfrm>
            <a:off x="4495800" y="31242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4" name="Line 24"/>
          <p:cNvSpPr>
            <a:spLocks noChangeShapeType="1"/>
          </p:cNvSpPr>
          <p:nvPr/>
        </p:nvSpPr>
        <p:spPr bwMode="auto">
          <a:xfrm flipH="1" flipV="1">
            <a:off x="4038600" y="45720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5" name="Line 25"/>
          <p:cNvSpPr>
            <a:spLocks noChangeShapeType="1"/>
          </p:cNvSpPr>
          <p:nvPr/>
        </p:nvSpPr>
        <p:spPr bwMode="auto">
          <a:xfrm>
            <a:off x="4876800" y="5638800"/>
            <a:ext cx="685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6" name="Line 26"/>
          <p:cNvSpPr>
            <a:spLocks noChangeShapeType="1"/>
          </p:cNvSpPr>
          <p:nvPr/>
        </p:nvSpPr>
        <p:spPr bwMode="auto">
          <a:xfrm flipH="1" flipV="1">
            <a:off x="5562600" y="4267200"/>
            <a:ext cx="228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7" name="Line 27"/>
          <p:cNvSpPr>
            <a:spLocks noChangeShapeType="1"/>
          </p:cNvSpPr>
          <p:nvPr/>
        </p:nvSpPr>
        <p:spPr bwMode="auto">
          <a:xfrm flipH="1">
            <a:off x="6705600" y="50292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8" name="Line 28"/>
          <p:cNvSpPr>
            <a:spLocks noChangeShapeType="1"/>
          </p:cNvSpPr>
          <p:nvPr/>
        </p:nvSpPr>
        <p:spPr bwMode="auto">
          <a:xfrm>
            <a:off x="7772400" y="5715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9" name="Line 29"/>
          <p:cNvSpPr>
            <a:spLocks noChangeShapeType="1"/>
          </p:cNvSpPr>
          <p:nvPr/>
        </p:nvSpPr>
        <p:spPr bwMode="auto">
          <a:xfrm flipV="1">
            <a:off x="6858000" y="34290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0" name="Line 30"/>
          <p:cNvSpPr>
            <a:spLocks noChangeShapeType="1"/>
          </p:cNvSpPr>
          <p:nvPr/>
        </p:nvSpPr>
        <p:spPr bwMode="auto">
          <a:xfrm flipH="1">
            <a:off x="5791200" y="2590800"/>
            <a:ext cx="76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1" name="Line 31"/>
          <p:cNvSpPr>
            <a:spLocks noChangeShapeType="1"/>
          </p:cNvSpPr>
          <p:nvPr/>
        </p:nvSpPr>
        <p:spPr bwMode="auto">
          <a:xfrm flipV="1">
            <a:off x="6705600" y="2209800"/>
            <a:ext cx="152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2" name="Line 32"/>
          <p:cNvSpPr>
            <a:spLocks noChangeShapeType="1"/>
          </p:cNvSpPr>
          <p:nvPr/>
        </p:nvSpPr>
        <p:spPr bwMode="auto">
          <a:xfrm>
            <a:off x="5943600" y="1524000"/>
            <a:ext cx="76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3" name="Line 33"/>
          <p:cNvSpPr>
            <a:spLocks noChangeShapeType="1"/>
          </p:cNvSpPr>
          <p:nvPr/>
        </p:nvSpPr>
        <p:spPr bwMode="auto">
          <a:xfrm flipH="1">
            <a:off x="6705600" y="1066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4" name="Line 34"/>
          <p:cNvSpPr>
            <a:spLocks noChangeShapeType="1"/>
          </p:cNvSpPr>
          <p:nvPr/>
        </p:nvSpPr>
        <p:spPr bwMode="auto">
          <a:xfrm>
            <a:off x="7696200" y="2133600"/>
            <a:ext cx="0" cy="1219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5" name="Text Box 35"/>
          <p:cNvSpPr txBox="1">
            <a:spLocks noChangeArrowheads="1"/>
          </p:cNvSpPr>
          <p:nvPr/>
        </p:nvSpPr>
        <p:spPr bwMode="auto">
          <a:xfrm>
            <a:off x="228600" y="762000"/>
            <a:ext cx="3657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Each particle has some mass and some velocity, therefore it has kinetic energy</a:t>
            </a:r>
          </a:p>
        </p:txBody>
      </p:sp>
      <p:sp>
        <p:nvSpPr>
          <p:cNvPr id="30756" name="Text Box 36"/>
          <p:cNvSpPr txBox="1">
            <a:spLocks noChangeArrowheads="1"/>
          </p:cNvSpPr>
          <p:nvPr/>
        </p:nvSpPr>
        <p:spPr bwMode="auto">
          <a:xfrm>
            <a:off x="304800" y="2514600"/>
            <a:ext cx="3352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As the particles move around, they collide with each other and with the walls of their container, transferring energy in elastic collisions</a:t>
            </a:r>
          </a:p>
        </p:txBody>
      </p:sp>
      <p:sp>
        <p:nvSpPr>
          <p:cNvPr id="30758" name="Text Box 38"/>
          <p:cNvSpPr txBox="1">
            <a:spLocks noChangeArrowheads="1"/>
          </p:cNvSpPr>
          <p:nvPr/>
        </p:nvSpPr>
        <p:spPr bwMode="auto">
          <a:xfrm>
            <a:off x="228600" y="4953000"/>
            <a:ext cx="35052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This molecular movement (and hence, energy) gives rise to </a:t>
            </a:r>
            <a:r>
              <a:rPr lang="en-US" u="sng"/>
              <a:t>heat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55"/>
                                        </p:tgtEl>
                                        <p:attrNameLst>
                                          <p:attrName>style.visibility</p:attrName>
                                        </p:attrNameLst>
                                      </p:cBhvr>
                                      <p:to>
                                        <p:strVal val="visible"/>
                                      </p:to>
                                    </p:set>
                                    <p:animEffect transition="in" filter="blinds(horizontal)">
                                      <p:cBhvr>
                                        <p:cTn id="7" dur="500"/>
                                        <p:tgtEl>
                                          <p:spTgt spid="307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56"/>
                                        </p:tgtEl>
                                        <p:attrNameLst>
                                          <p:attrName>style.visibility</p:attrName>
                                        </p:attrNameLst>
                                      </p:cBhvr>
                                      <p:to>
                                        <p:strVal val="visible"/>
                                      </p:to>
                                    </p:set>
                                    <p:animEffect transition="in" filter="blinds(horizontal)">
                                      <p:cBhvr>
                                        <p:cTn id="12" dur="500"/>
                                        <p:tgtEl>
                                          <p:spTgt spid="3075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758"/>
                                        </p:tgtEl>
                                        <p:attrNameLst>
                                          <p:attrName>style.visibility</p:attrName>
                                        </p:attrNameLst>
                                      </p:cBhvr>
                                      <p:to>
                                        <p:strVal val="visible"/>
                                      </p:to>
                                    </p:set>
                                    <p:animEffect transition="in" filter="blinds(horizontal)">
                                      <p:cBhvr>
                                        <p:cTn id="17" dur="500"/>
                                        <p:tgtEl>
                                          <p:spTgt spid="30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5" grpId="0"/>
      <p:bldP spid="30756" grpId="0"/>
      <p:bldP spid="307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0"/>
            <a:ext cx="7772400" cy="1143000"/>
          </a:xfrm>
        </p:spPr>
        <p:txBody>
          <a:bodyPr/>
          <a:lstStyle/>
          <a:p>
            <a:r>
              <a:rPr lang="en-US"/>
              <a:t>Thermal Energy</a:t>
            </a:r>
          </a:p>
        </p:txBody>
      </p:sp>
      <p:sp>
        <p:nvSpPr>
          <p:cNvPr id="6147" name="Rectangle 3"/>
          <p:cNvSpPr>
            <a:spLocks noGrp="1" noChangeArrowheads="1"/>
          </p:cNvSpPr>
          <p:nvPr>
            <p:ph type="body" idx="1"/>
          </p:nvPr>
        </p:nvSpPr>
        <p:spPr>
          <a:xfrm>
            <a:off x="685800" y="1084263"/>
            <a:ext cx="7772400" cy="5011737"/>
          </a:xfrm>
        </p:spPr>
        <p:txBody>
          <a:bodyPr/>
          <a:lstStyle/>
          <a:p>
            <a:r>
              <a:rPr lang="en-US" dirty="0"/>
              <a:t>What is </a:t>
            </a:r>
            <a:r>
              <a:rPr lang="en-US" dirty="0" smtClean="0"/>
              <a:t>Thermal Energy?</a:t>
            </a:r>
            <a:endParaRPr lang="en-US" dirty="0"/>
          </a:p>
          <a:p>
            <a:r>
              <a:rPr lang="en-US" i="1" dirty="0" smtClean="0"/>
              <a:t>Thermal energy is an internal energy from </a:t>
            </a:r>
            <a:r>
              <a:rPr lang="en-US" i="1" dirty="0"/>
              <a:t>the kinetic energy of its individual atoms, molecules,  and </a:t>
            </a:r>
            <a:r>
              <a:rPr lang="en-US" i="1" dirty="0" smtClean="0"/>
              <a:t>ions.</a:t>
            </a:r>
            <a:endParaRPr lang="en-US" i="1" dirty="0"/>
          </a:p>
          <a:p>
            <a:r>
              <a:rPr lang="en-US" dirty="0"/>
              <a:t>The faster these particles are moving and the more particles there are, the more </a:t>
            </a:r>
            <a:r>
              <a:rPr lang="en-US" dirty="0" smtClean="0"/>
              <a:t>thermal energy </a:t>
            </a:r>
            <a:r>
              <a:rPr lang="en-US" dirty="0"/>
              <a:t>that object has</a:t>
            </a:r>
          </a:p>
          <a:p>
            <a:r>
              <a:rPr lang="en-US" dirty="0" smtClean="0"/>
              <a:t>What is Heat?</a:t>
            </a:r>
          </a:p>
          <a:p>
            <a:r>
              <a:rPr lang="en-US" i="1" dirty="0" smtClean="0"/>
              <a:t>Heat is the transfer of thermal energy from one object to another.</a:t>
            </a:r>
            <a:endParaRPr lang="en-US"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802" name="Group 34"/>
          <p:cNvGrpSpPr>
            <a:grpSpLocks/>
          </p:cNvGrpSpPr>
          <p:nvPr/>
        </p:nvGrpSpPr>
        <p:grpSpPr bwMode="auto">
          <a:xfrm>
            <a:off x="3352800" y="457200"/>
            <a:ext cx="4876800" cy="5867400"/>
            <a:chOff x="0" y="288"/>
            <a:chExt cx="3072" cy="3696"/>
          </a:xfrm>
        </p:grpSpPr>
        <p:sp>
          <p:nvSpPr>
            <p:cNvPr id="32772" name="Rectangle 4"/>
            <p:cNvSpPr>
              <a:spLocks noChangeArrowheads="1"/>
            </p:cNvSpPr>
            <p:nvPr/>
          </p:nvSpPr>
          <p:spPr bwMode="auto">
            <a:xfrm>
              <a:off x="0" y="288"/>
              <a:ext cx="3072" cy="36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3" name="Oval 5"/>
            <p:cNvSpPr>
              <a:spLocks noChangeArrowheads="1"/>
            </p:cNvSpPr>
            <p:nvPr/>
          </p:nvSpPr>
          <p:spPr bwMode="auto">
            <a:xfrm>
              <a:off x="240" y="48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6"/>
            <p:cNvSpPr>
              <a:spLocks noChangeShapeType="1"/>
            </p:cNvSpPr>
            <p:nvPr/>
          </p:nvSpPr>
          <p:spPr bwMode="auto">
            <a:xfrm>
              <a:off x="288" y="528"/>
              <a:ext cx="144"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5" name="Oval 7"/>
            <p:cNvSpPr>
              <a:spLocks noChangeArrowheads="1"/>
            </p:cNvSpPr>
            <p:nvPr/>
          </p:nvSpPr>
          <p:spPr bwMode="auto">
            <a:xfrm>
              <a:off x="288" y="105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6" name="Oval 8"/>
            <p:cNvSpPr>
              <a:spLocks noChangeArrowheads="1"/>
            </p:cNvSpPr>
            <p:nvPr/>
          </p:nvSpPr>
          <p:spPr bwMode="auto">
            <a:xfrm>
              <a:off x="1392" y="86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7" name="Oval 9"/>
            <p:cNvSpPr>
              <a:spLocks noChangeArrowheads="1"/>
            </p:cNvSpPr>
            <p:nvPr/>
          </p:nvSpPr>
          <p:spPr bwMode="auto">
            <a:xfrm>
              <a:off x="480" y="187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Oval 10"/>
            <p:cNvSpPr>
              <a:spLocks noChangeArrowheads="1"/>
            </p:cNvSpPr>
            <p:nvPr/>
          </p:nvSpPr>
          <p:spPr bwMode="auto">
            <a:xfrm>
              <a:off x="1872" y="15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9" name="Oval 11"/>
            <p:cNvSpPr>
              <a:spLocks noChangeArrowheads="1"/>
            </p:cNvSpPr>
            <p:nvPr/>
          </p:nvSpPr>
          <p:spPr bwMode="auto">
            <a:xfrm>
              <a:off x="336" y="2928"/>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0" name="Oval 12"/>
            <p:cNvSpPr>
              <a:spLocks noChangeArrowheads="1"/>
            </p:cNvSpPr>
            <p:nvPr/>
          </p:nvSpPr>
          <p:spPr bwMode="auto">
            <a:xfrm>
              <a:off x="1296" y="2688"/>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1" name="Oval 13"/>
            <p:cNvSpPr>
              <a:spLocks noChangeArrowheads="1"/>
            </p:cNvSpPr>
            <p:nvPr/>
          </p:nvSpPr>
          <p:spPr bwMode="auto">
            <a:xfrm>
              <a:off x="1344" y="15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2" name="Oval 14"/>
            <p:cNvSpPr>
              <a:spLocks noChangeArrowheads="1"/>
            </p:cNvSpPr>
            <p:nvPr/>
          </p:nvSpPr>
          <p:spPr bwMode="auto">
            <a:xfrm>
              <a:off x="1968" y="225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3" name="Oval 15"/>
            <p:cNvSpPr>
              <a:spLocks noChangeArrowheads="1"/>
            </p:cNvSpPr>
            <p:nvPr/>
          </p:nvSpPr>
          <p:spPr bwMode="auto">
            <a:xfrm>
              <a:off x="2256" y="5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4" name="Oval 16"/>
            <p:cNvSpPr>
              <a:spLocks noChangeArrowheads="1"/>
            </p:cNvSpPr>
            <p:nvPr/>
          </p:nvSpPr>
          <p:spPr bwMode="auto">
            <a:xfrm>
              <a:off x="2496" y="1248"/>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5" name="Oval 17"/>
            <p:cNvSpPr>
              <a:spLocks noChangeArrowheads="1"/>
            </p:cNvSpPr>
            <p:nvPr/>
          </p:nvSpPr>
          <p:spPr bwMode="auto">
            <a:xfrm>
              <a:off x="2544" y="350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6" name="Oval 18"/>
            <p:cNvSpPr>
              <a:spLocks noChangeArrowheads="1"/>
            </p:cNvSpPr>
            <p:nvPr/>
          </p:nvSpPr>
          <p:spPr bwMode="auto">
            <a:xfrm>
              <a:off x="720" y="345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7" name="Oval 19"/>
            <p:cNvSpPr>
              <a:spLocks noChangeArrowheads="1"/>
            </p:cNvSpPr>
            <p:nvPr/>
          </p:nvSpPr>
          <p:spPr bwMode="auto">
            <a:xfrm>
              <a:off x="2016" y="307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8" name="Oval 20"/>
            <p:cNvSpPr>
              <a:spLocks noChangeArrowheads="1"/>
            </p:cNvSpPr>
            <p:nvPr/>
          </p:nvSpPr>
          <p:spPr bwMode="auto">
            <a:xfrm>
              <a:off x="2448" y="254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9" name="Line 21"/>
            <p:cNvSpPr>
              <a:spLocks noChangeShapeType="1"/>
            </p:cNvSpPr>
            <p:nvPr/>
          </p:nvSpPr>
          <p:spPr bwMode="auto">
            <a:xfrm flipV="1">
              <a:off x="336" y="720"/>
              <a:ext cx="576"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0" name="Line 22"/>
            <p:cNvSpPr>
              <a:spLocks noChangeShapeType="1"/>
            </p:cNvSpPr>
            <p:nvPr/>
          </p:nvSpPr>
          <p:spPr bwMode="auto">
            <a:xfrm>
              <a:off x="528" y="1920"/>
              <a:ext cx="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1" name="Line 23"/>
            <p:cNvSpPr>
              <a:spLocks noChangeShapeType="1"/>
            </p:cNvSpPr>
            <p:nvPr/>
          </p:nvSpPr>
          <p:spPr bwMode="auto">
            <a:xfrm flipH="1" flipV="1">
              <a:off x="240" y="2832"/>
              <a:ext cx="144"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2" name="Line 24"/>
            <p:cNvSpPr>
              <a:spLocks noChangeShapeType="1"/>
            </p:cNvSpPr>
            <p:nvPr/>
          </p:nvSpPr>
          <p:spPr bwMode="auto">
            <a:xfrm>
              <a:off x="768" y="3504"/>
              <a:ext cx="432"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3" name="Line 25"/>
            <p:cNvSpPr>
              <a:spLocks noChangeShapeType="1"/>
            </p:cNvSpPr>
            <p:nvPr/>
          </p:nvSpPr>
          <p:spPr bwMode="auto">
            <a:xfrm flipH="1" flipV="1">
              <a:off x="1200" y="2640"/>
              <a:ext cx="144"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4" name="Line 26"/>
            <p:cNvSpPr>
              <a:spLocks noChangeShapeType="1"/>
            </p:cNvSpPr>
            <p:nvPr/>
          </p:nvSpPr>
          <p:spPr bwMode="auto">
            <a:xfrm flipH="1">
              <a:off x="1920" y="3120"/>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5" name="Line 27"/>
            <p:cNvSpPr>
              <a:spLocks noChangeShapeType="1"/>
            </p:cNvSpPr>
            <p:nvPr/>
          </p:nvSpPr>
          <p:spPr bwMode="auto">
            <a:xfrm>
              <a:off x="2592" y="3552"/>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6" name="Line 28"/>
            <p:cNvSpPr>
              <a:spLocks noChangeShapeType="1"/>
            </p:cNvSpPr>
            <p:nvPr/>
          </p:nvSpPr>
          <p:spPr bwMode="auto">
            <a:xfrm flipV="1">
              <a:off x="2016" y="2112"/>
              <a:ext cx="24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7" name="Line 29"/>
            <p:cNvSpPr>
              <a:spLocks noChangeShapeType="1"/>
            </p:cNvSpPr>
            <p:nvPr/>
          </p:nvSpPr>
          <p:spPr bwMode="auto">
            <a:xfrm flipH="1">
              <a:off x="1344" y="1584"/>
              <a:ext cx="48"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8" name="Line 30"/>
            <p:cNvSpPr>
              <a:spLocks noChangeShapeType="1"/>
            </p:cNvSpPr>
            <p:nvPr/>
          </p:nvSpPr>
          <p:spPr bwMode="auto">
            <a:xfrm flipV="1">
              <a:off x="1920" y="1344"/>
              <a:ext cx="96"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9" name="Line 31"/>
            <p:cNvSpPr>
              <a:spLocks noChangeShapeType="1"/>
            </p:cNvSpPr>
            <p:nvPr/>
          </p:nvSpPr>
          <p:spPr bwMode="auto">
            <a:xfrm>
              <a:off x="1440" y="912"/>
              <a:ext cx="48"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0" name="Line 32"/>
            <p:cNvSpPr>
              <a:spLocks noChangeShapeType="1"/>
            </p:cNvSpPr>
            <p:nvPr/>
          </p:nvSpPr>
          <p:spPr bwMode="auto">
            <a:xfrm flipH="1">
              <a:off x="1920" y="624"/>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1" name="Line 33"/>
            <p:cNvSpPr>
              <a:spLocks noChangeShapeType="1"/>
            </p:cNvSpPr>
            <p:nvPr/>
          </p:nvSpPr>
          <p:spPr bwMode="auto">
            <a:xfrm>
              <a:off x="2544" y="1296"/>
              <a:ext cx="0" cy="76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2833" name="Text Box 65"/>
          <p:cNvSpPr txBox="1">
            <a:spLocks noChangeArrowheads="1"/>
          </p:cNvSpPr>
          <p:nvPr/>
        </p:nvSpPr>
        <p:spPr bwMode="auto">
          <a:xfrm>
            <a:off x="0" y="685800"/>
            <a:ext cx="3352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Innocent collection of gas molecules, minding their own business</a:t>
            </a:r>
          </a:p>
        </p:txBody>
      </p:sp>
      <p:sp>
        <p:nvSpPr>
          <p:cNvPr id="32834" name="Text Box 66"/>
          <p:cNvSpPr txBox="1">
            <a:spLocks noChangeArrowheads="1"/>
          </p:cNvSpPr>
          <p:nvPr/>
        </p:nvSpPr>
        <p:spPr bwMode="auto">
          <a:xfrm>
            <a:off x="0" y="1981200"/>
            <a:ext cx="3352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If they were to somehow gain energy…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834"/>
                                        </p:tgtEl>
                                        <p:attrNameLst>
                                          <p:attrName>style.visibility</p:attrName>
                                        </p:attrNameLst>
                                      </p:cBhvr>
                                      <p:to>
                                        <p:strVal val="visible"/>
                                      </p:to>
                                    </p:set>
                                    <p:animEffect transition="in" filter="blinds(horizontal)">
                                      <p:cBhvr>
                                        <p:cTn id="7" dur="500"/>
                                        <p:tgtEl>
                                          <p:spTgt spid="32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827" name="Group 35"/>
          <p:cNvGrpSpPr>
            <a:grpSpLocks/>
          </p:cNvGrpSpPr>
          <p:nvPr/>
        </p:nvGrpSpPr>
        <p:grpSpPr bwMode="auto">
          <a:xfrm>
            <a:off x="3810000" y="533400"/>
            <a:ext cx="4876800" cy="5867400"/>
            <a:chOff x="1392" y="336"/>
            <a:chExt cx="3072" cy="3696"/>
          </a:xfrm>
        </p:grpSpPr>
        <p:sp>
          <p:nvSpPr>
            <p:cNvPr id="33796" name="Rectangle 4"/>
            <p:cNvSpPr>
              <a:spLocks noChangeArrowheads="1"/>
            </p:cNvSpPr>
            <p:nvPr/>
          </p:nvSpPr>
          <p:spPr bwMode="auto">
            <a:xfrm>
              <a:off x="1392" y="336"/>
              <a:ext cx="3072" cy="36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7" name="Oval 5"/>
            <p:cNvSpPr>
              <a:spLocks noChangeArrowheads="1"/>
            </p:cNvSpPr>
            <p:nvPr/>
          </p:nvSpPr>
          <p:spPr bwMode="auto">
            <a:xfrm>
              <a:off x="1632" y="528"/>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8" name="Line 6"/>
            <p:cNvSpPr>
              <a:spLocks noChangeShapeType="1"/>
            </p:cNvSpPr>
            <p:nvPr/>
          </p:nvSpPr>
          <p:spPr bwMode="auto">
            <a:xfrm>
              <a:off x="1680" y="576"/>
              <a:ext cx="720" cy="72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799" name="Oval 7"/>
            <p:cNvSpPr>
              <a:spLocks noChangeArrowheads="1"/>
            </p:cNvSpPr>
            <p:nvPr/>
          </p:nvSpPr>
          <p:spPr bwMode="auto">
            <a:xfrm>
              <a:off x="1680" y="110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0" name="Oval 8"/>
            <p:cNvSpPr>
              <a:spLocks noChangeArrowheads="1"/>
            </p:cNvSpPr>
            <p:nvPr/>
          </p:nvSpPr>
          <p:spPr bwMode="auto">
            <a:xfrm>
              <a:off x="2784" y="91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1" name="Oval 9"/>
            <p:cNvSpPr>
              <a:spLocks noChangeArrowheads="1"/>
            </p:cNvSpPr>
            <p:nvPr/>
          </p:nvSpPr>
          <p:spPr bwMode="auto">
            <a:xfrm>
              <a:off x="1872"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2" name="Oval 10"/>
            <p:cNvSpPr>
              <a:spLocks noChangeArrowheads="1"/>
            </p:cNvSpPr>
            <p:nvPr/>
          </p:nvSpPr>
          <p:spPr bwMode="auto">
            <a:xfrm>
              <a:off x="3264" y="158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3" name="Oval 11"/>
            <p:cNvSpPr>
              <a:spLocks noChangeArrowheads="1"/>
            </p:cNvSpPr>
            <p:nvPr/>
          </p:nvSpPr>
          <p:spPr bwMode="auto">
            <a:xfrm>
              <a:off x="1728" y="297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4" name="Oval 12"/>
            <p:cNvSpPr>
              <a:spLocks noChangeArrowheads="1"/>
            </p:cNvSpPr>
            <p:nvPr/>
          </p:nvSpPr>
          <p:spPr bwMode="auto">
            <a:xfrm>
              <a:off x="2688" y="273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5" name="Oval 13"/>
            <p:cNvSpPr>
              <a:spLocks noChangeArrowheads="1"/>
            </p:cNvSpPr>
            <p:nvPr/>
          </p:nvSpPr>
          <p:spPr bwMode="auto">
            <a:xfrm>
              <a:off x="2736" y="158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6" name="Oval 14"/>
            <p:cNvSpPr>
              <a:spLocks noChangeArrowheads="1"/>
            </p:cNvSpPr>
            <p:nvPr/>
          </p:nvSpPr>
          <p:spPr bwMode="auto">
            <a:xfrm>
              <a:off x="3360" y="230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7" name="Oval 15"/>
            <p:cNvSpPr>
              <a:spLocks noChangeArrowheads="1"/>
            </p:cNvSpPr>
            <p:nvPr/>
          </p:nvSpPr>
          <p:spPr bwMode="auto">
            <a:xfrm>
              <a:off x="3648" y="62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8" name="Oval 16"/>
            <p:cNvSpPr>
              <a:spLocks noChangeArrowheads="1"/>
            </p:cNvSpPr>
            <p:nvPr/>
          </p:nvSpPr>
          <p:spPr bwMode="auto">
            <a:xfrm>
              <a:off x="4320" y="1296"/>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9" name="Oval 17"/>
            <p:cNvSpPr>
              <a:spLocks noChangeArrowheads="1"/>
            </p:cNvSpPr>
            <p:nvPr/>
          </p:nvSpPr>
          <p:spPr bwMode="auto">
            <a:xfrm>
              <a:off x="3936" y="355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0" name="Oval 18"/>
            <p:cNvSpPr>
              <a:spLocks noChangeArrowheads="1"/>
            </p:cNvSpPr>
            <p:nvPr/>
          </p:nvSpPr>
          <p:spPr bwMode="auto">
            <a:xfrm>
              <a:off x="2112" y="3504"/>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1" name="Oval 19"/>
            <p:cNvSpPr>
              <a:spLocks noChangeArrowheads="1"/>
            </p:cNvSpPr>
            <p:nvPr/>
          </p:nvSpPr>
          <p:spPr bwMode="auto">
            <a:xfrm>
              <a:off x="3408" y="31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2" name="Oval 20"/>
            <p:cNvSpPr>
              <a:spLocks noChangeArrowheads="1"/>
            </p:cNvSpPr>
            <p:nvPr/>
          </p:nvSpPr>
          <p:spPr bwMode="auto">
            <a:xfrm>
              <a:off x="3840" y="2592"/>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3" name="Line 21"/>
            <p:cNvSpPr>
              <a:spLocks noChangeShapeType="1"/>
            </p:cNvSpPr>
            <p:nvPr/>
          </p:nvSpPr>
          <p:spPr bwMode="auto">
            <a:xfrm flipV="1">
              <a:off x="1728" y="528"/>
              <a:ext cx="1392"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4" name="Line 22"/>
            <p:cNvSpPr>
              <a:spLocks noChangeShapeType="1"/>
            </p:cNvSpPr>
            <p:nvPr/>
          </p:nvSpPr>
          <p:spPr bwMode="auto">
            <a:xfrm>
              <a:off x="1920" y="1968"/>
              <a:ext cx="528"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6" name="Line 24"/>
            <p:cNvSpPr>
              <a:spLocks noChangeShapeType="1"/>
            </p:cNvSpPr>
            <p:nvPr/>
          </p:nvSpPr>
          <p:spPr bwMode="auto">
            <a:xfrm flipV="1">
              <a:off x="2160" y="3312"/>
              <a:ext cx="624"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7" name="Line 25"/>
            <p:cNvSpPr>
              <a:spLocks noChangeShapeType="1"/>
            </p:cNvSpPr>
            <p:nvPr/>
          </p:nvSpPr>
          <p:spPr bwMode="auto">
            <a:xfrm flipH="1" flipV="1">
              <a:off x="1632" y="2256"/>
              <a:ext cx="1104" cy="52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8" name="Line 26"/>
            <p:cNvSpPr>
              <a:spLocks noChangeShapeType="1"/>
            </p:cNvSpPr>
            <p:nvPr/>
          </p:nvSpPr>
          <p:spPr bwMode="auto">
            <a:xfrm flipH="1">
              <a:off x="2736" y="3168"/>
              <a:ext cx="72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9" name="Line 27"/>
            <p:cNvSpPr>
              <a:spLocks noChangeShapeType="1"/>
            </p:cNvSpPr>
            <p:nvPr/>
          </p:nvSpPr>
          <p:spPr bwMode="auto">
            <a:xfrm flipV="1">
              <a:off x="3984" y="3552"/>
              <a:ext cx="480" cy="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0" name="Line 28"/>
            <p:cNvSpPr>
              <a:spLocks noChangeShapeType="1"/>
            </p:cNvSpPr>
            <p:nvPr/>
          </p:nvSpPr>
          <p:spPr bwMode="auto">
            <a:xfrm flipV="1">
              <a:off x="3408" y="1392"/>
              <a:ext cx="288" cy="96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1" name="Line 29"/>
            <p:cNvSpPr>
              <a:spLocks noChangeShapeType="1"/>
            </p:cNvSpPr>
            <p:nvPr/>
          </p:nvSpPr>
          <p:spPr bwMode="auto">
            <a:xfrm flipV="1">
              <a:off x="2784" y="1104"/>
              <a:ext cx="1008" cy="52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2" name="Line 30"/>
            <p:cNvSpPr>
              <a:spLocks noChangeShapeType="1"/>
            </p:cNvSpPr>
            <p:nvPr/>
          </p:nvSpPr>
          <p:spPr bwMode="auto">
            <a:xfrm flipH="1">
              <a:off x="3120" y="1632"/>
              <a:ext cx="192" cy="110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3" name="Line 31"/>
            <p:cNvSpPr>
              <a:spLocks noChangeShapeType="1"/>
            </p:cNvSpPr>
            <p:nvPr/>
          </p:nvSpPr>
          <p:spPr bwMode="auto">
            <a:xfrm>
              <a:off x="2832" y="960"/>
              <a:ext cx="48"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4" name="Line 32"/>
            <p:cNvSpPr>
              <a:spLocks noChangeShapeType="1"/>
            </p:cNvSpPr>
            <p:nvPr/>
          </p:nvSpPr>
          <p:spPr bwMode="auto">
            <a:xfrm flipH="1">
              <a:off x="2832" y="672"/>
              <a:ext cx="86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5" name="Line 33"/>
            <p:cNvSpPr>
              <a:spLocks noChangeShapeType="1"/>
            </p:cNvSpPr>
            <p:nvPr/>
          </p:nvSpPr>
          <p:spPr bwMode="auto">
            <a:xfrm flipH="1">
              <a:off x="3936" y="1344"/>
              <a:ext cx="432" cy="76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6" name="Line 34"/>
            <p:cNvSpPr>
              <a:spLocks noChangeShapeType="1"/>
            </p:cNvSpPr>
            <p:nvPr/>
          </p:nvSpPr>
          <p:spPr bwMode="auto">
            <a:xfrm flipV="1">
              <a:off x="3888" y="2064"/>
              <a:ext cx="576" cy="5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3828" name="Text Box 36"/>
          <p:cNvSpPr txBox="1">
            <a:spLocks noChangeArrowheads="1"/>
          </p:cNvSpPr>
          <p:nvPr/>
        </p:nvSpPr>
        <p:spPr bwMode="auto">
          <a:xfrm>
            <a:off x="0" y="533400"/>
            <a:ext cx="3657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We would see that on average, the gas particles are moving faster</a:t>
            </a:r>
          </a:p>
        </p:txBody>
      </p:sp>
      <p:sp>
        <p:nvSpPr>
          <p:cNvPr id="33829" name="Text Box 37"/>
          <p:cNvSpPr txBox="1">
            <a:spLocks noChangeArrowheads="1"/>
          </p:cNvSpPr>
          <p:nvPr/>
        </p:nvSpPr>
        <p:spPr bwMode="auto">
          <a:xfrm>
            <a:off x="0" y="2057400"/>
            <a:ext cx="38100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Now, the individual particles have more energy, so as a whole, the gas has more energy, in the form of heat.</a:t>
            </a:r>
          </a:p>
        </p:txBody>
      </p:sp>
      <p:sp>
        <p:nvSpPr>
          <p:cNvPr id="33830" name="Text Box 38"/>
          <p:cNvSpPr txBox="1">
            <a:spLocks noChangeArrowheads="1"/>
          </p:cNvSpPr>
          <p:nvPr/>
        </p:nvSpPr>
        <p:spPr bwMode="auto">
          <a:xfrm>
            <a:off x="0" y="3962400"/>
            <a:ext cx="3810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We say that the gas has </a:t>
            </a:r>
            <a:r>
              <a:rPr lang="en-US" u="sng"/>
              <a:t>gained heat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829"/>
                                        </p:tgtEl>
                                        <p:attrNameLst>
                                          <p:attrName>style.visibility</p:attrName>
                                        </p:attrNameLst>
                                      </p:cBhvr>
                                      <p:to>
                                        <p:strVal val="visible"/>
                                      </p:to>
                                    </p:set>
                                    <p:animEffect transition="in" filter="blinds(horizontal)">
                                      <p:cBhvr>
                                        <p:cTn id="7" dur="500"/>
                                        <p:tgtEl>
                                          <p:spTgt spid="338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830"/>
                                        </p:tgtEl>
                                        <p:attrNameLst>
                                          <p:attrName>style.visibility</p:attrName>
                                        </p:attrNameLst>
                                      </p:cBhvr>
                                      <p:to>
                                        <p:strVal val="visible"/>
                                      </p:to>
                                    </p:set>
                                    <p:animEffect transition="in" filter="blinds(horizontal)">
                                      <p:cBhvr>
                                        <p:cTn id="12" dur="500"/>
                                        <p:tgtEl>
                                          <p:spTgt spid="33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9" grpId="0"/>
      <p:bldP spid="338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273050"/>
            <a:ext cx="7772400" cy="1143000"/>
          </a:xfrm>
        </p:spPr>
        <p:txBody>
          <a:bodyPr/>
          <a:lstStyle/>
          <a:p>
            <a:r>
              <a:rPr lang="en-US"/>
              <a:t>Heat</a:t>
            </a:r>
          </a:p>
        </p:txBody>
      </p:sp>
      <p:sp>
        <p:nvSpPr>
          <p:cNvPr id="34819" name="Rectangle 3"/>
          <p:cNvSpPr>
            <a:spLocks noGrp="1" noChangeArrowheads="1"/>
          </p:cNvSpPr>
          <p:nvPr>
            <p:ph type="body" idx="1"/>
          </p:nvPr>
        </p:nvSpPr>
        <p:spPr>
          <a:xfrm>
            <a:off x="685800" y="1363663"/>
            <a:ext cx="7772400" cy="5326062"/>
          </a:xfrm>
        </p:spPr>
        <p:txBody>
          <a:bodyPr/>
          <a:lstStyle/>
          <a:p>
            <a:pPr>
              <a:lnSpc>
                <a:spcPct val="90000"/>
              </a:lnSpc>
            </a:pPr>
            <a:r>
              <a:rPr lang="en-US" sz="2800" dirty="0"/>
              <a:t>Since heat is just </a:t>
            </a:r>
            <a:r>
              <a:rPr lang="en-US" sz="2800" dirty="0" smtClean="0"/>
              <a:t>the transfer of energy</a:t>
            </a:r>
            <a:r>
              <a:rPr lang="en-US" sz="2800" dirty="0"/>
              <a:t>, the unit is the same (Joule)</a:t>
            </a:r>
          </a:p>
          <a:p>
            <a:pPr>
              <a:lnSpc>
                <a:spcPct val="90000"/>
              </a:lnSpc>
            </a:pPr>
            <a:r>
              <a:rPr lang="en-US" sz="2800" dirty="0"/>
              <a:t>Before thermodynamics was really a science, people thought heat was something possessed by every object in the form of a fluid called </a:t>
            </a:r>
            <a:r>
              <a:rPr lang="en-US" sz="2800" i="1" dirty="0"/>
              <a:t>caloric</a:t>
            </a:r>
            <a:r>
              <a:rPr lang="en-US" sz="2800" dirty="0"/>
              <a:t>.  Hence, the measure of this fluid was called the </a:t>
            </a:r>
            <a:r>
              <a:rPr lang="en-US" sz="2800" i="1" dirty="0"/>
              <a:t>calorie</a:t>
            </a:r>
          </a:p>
          <a:p>
            <a:pPr>
              <a:lnSpc>
                <a:spcPct val="90000"/>
              </a:lnSpc>
            </a:pPr>
            <a:r>
              <a:rPr lang="en-US" sz="2800" dirty="0"/>
              <a:t>A calorie is defined as the amount of heat needed to </a:t>
            </a:r>
            <a:r>
              <a:rPr lang="en-US" sz="2800" dirty="0" smtClean="0"/>
              <a:t>raise the temperature of 1 </a:t>
            </a:r>
            <a:r>
              <a:rPr lang="en-US" sz="2800" dirty="0"/>
              <a:t>gram of water 1</a:t>
            </a:r>
            <a:r>
              <a:rPr lang="en-US" sz="2800" dirty="0">
                <a:cs typeface="Times New Roman" pitchFamily="18" charset="0"/>
              </a:rPr>
              <a:t>°C</a:t>
            </a:r>
          </a:p>
          <a:p>
            <a:pPr>
              <a:lnSpc>
                <a:spcPct val="90000"/>
              </a:lnSpc>
            </a:pPr>
            <a:r>
              <a:rPr lang="en-US" sz="2800" dirty="0">
                <a:cs typeface="Times New Roman" pitchFamily="18" charset="0"/>
              </a:rPr>
              <a:t>The Calorie you know and hate is actually the kilo-calorie (1000 calories = 1 Calorie)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Joule</a:t>
            </a:r>
          </a:p>
        </p:txBody>
      </p:sp>
      <p:sp>
        <p:nvSpPr>
          <p:cNvPr id="35843" name="Rectangle 3"/>
          <p:cNvSpPr>
            <a:spLocks noGrp="1" noChangeArrowheads="1"/>
          </p:cNvSpPr>
          <p:nvPr>
            <p:ph type="body" idx="1"/>
          </p:nvPr>
        </p:nvSpPr>
        <p:spPr/>
        <p:txBody>
          <a:bodyPr/>
          <a:lstStyle/>
          <a:p>
            <a:r>
              <a:rPr lang="en-US"/>
              <a:t>James Joule was a British physicist who first showed definitively that work could be converted to heat</a:t>
            </a:r>
          </a:p>
          <a:p>
            <a:r>
              <a:rPr lang="en-US"/>
              <a:t>You can prove the same thing to yourself by vigorously rubbing your hands together on a cold day</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361</TotalTime>
  <Words>1028</Words>
  <Application>Microsoft Office PowerPoint</Application>
  <PresentationFormat>On-screen Show (4:3)</PresentationFormat>
  <Paragraphs>104</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Default Design</vt:lpstr>
      <vt:lpstr>Thermodynamics</vt:lpstr>
      <vt:lpstr>Kinetic Model</vt:lpstr>
      <vt:lpstr>Assumptions of Kinetic Model</vt:lpstr>
      <vt:lpstr>PowerPoint Presentation</vt:lpstr>
      <vt:lpstr>Thermal Energy</vt:lpstr>
      <vt:lpstr>PowerPoint Presentation</vt:lpstr>
      <vt:lpstr>PowerPoint Presentation</vt:lpstr>
      <vt:lpstr>Heat</vt:lpstr>
      <vt:lpstr>Joule</vt:lpstr>
      <vt:lpstr>James Joule’s experiment</vt:lpstr>
      <vt:lpstr>Pressure</vt:lpstr>
      <vt:lpstr>Pressure</vt:lpstr>
      <vt:lpstr>Pressure</vt:lpstr>
      <vt:lpstr>Temperature</vt:lpstr>
      <vt:lpstr>Temperature Scales</vt:lpstr>
      <vt:lpstr>PowerPoint Presentation</vt:lpstr>
      <vt:lpstr>Temperature vs. Thermal Energy</vt:lpstr>
      <vt:lpstr>PowerPoint Presentation</vt:lpstr>
      <vt:lpstr>The temperature of an object depends on:</vt:lpstr>
      <vt:lpstr>Thermal Equilibrium</vt:lpstr>
      <vt:lpstr>Thermal Equilibrium</vt:lpstr>
      <vt:lpstr>PowerPoint Presentation</vt:lpstr>
      <vt:lpstr>PowerPoint Presentation</vt:lpstr>
      <vt:lpstr>PowerPoint Presentation</vt:lpstr>
      <vt:lpstr>PowerPoint Presentation</vt:lpstr>
      <vt:lpstr>PowerPoint Presentation</vt:lpstr>
      <vt:lpstr>Thermal Equilibrium</vt:lpstr>
      <vt:lpstr>Zeroeth Law of Thermodynamics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Posey, Vonda</dc:creator>
  <cp:lastModifiedBy>Sloane, Stephanie K.</cp:lastModifiedBy>
  <cp:revision>81</cp:revision>
  <dcterms:created xsi:type="dcterms:W3CDTF">1601-01-01T00:00:00Z</dcterms:created>
  <dcterms:modified xsi:type="dcterms:W3CDTF">2016-06-16T20:37:59Z</dcterms:modified>
</cp:coreProperties>
</file>